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487" r:id="rId3"/>
    <p:sldId id="763" r:id="rId4"/>
    <p:sldId id="780" r:id="rId5"/>
    <p:sldId id="756" r:id="rId6"/>
    <p:sldId id="792" r:id="rId7"/>
    <p:sldId id="779" r:id="rId8"/>
    <p:sldId id="782" r:id="rId9"/>
    <p:sldId id="783" r:id="rId11"/>
    <p:sldId id="784" r:id="rId12"/>
    <p:sldId id="785" r:id="rId13"/>
    <p:sldId id="786" r:id="rId14"/>
    <p:sldId id="787" r:id="rId15"/>
    <p:sldId id="795" r:id="rId16"/>
    <p:sldId id="794" r:id="rId17"/>
    <p:sldId id="797" r:id="rId18"/>
    <p:sldId id="793" r:id="rId19"/>
    <p:sldId id="789" r:id="rId20"/>
    <p:sldId id="790" r:id="rId21"/>
    <p:sldId id="791" r:id="rId22"/>
    <p:sldId id="798" r:id="rId23"/>
    <p:sldId id="801" r:id="rId24"/>
    <p:sldId id="800" r:id="rId25"/>
    <p:sldId id="802" r:id="rId26"/>
    <p:sldId id="804" r:id="rId27"/>
    <p:sldId id="805" r:id="rId28"/>
    <p:sldId id="806" r:id="rId29"/>
    <p:sldId id="596" r:id="rId30"/>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 Zhou" initials="p"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gs" Target="tags/tag103.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6A1AA-2EAB-42D8-9E80-0F9E0E278AE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96B7D-7FEA-48BB-8837-5CA9D485017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D21D15B-F652-4B85-B7DD-F7C518B40F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411AFA-5B35-4033-B05B-3E9283144925}" type="slidenum">
              <a:rPr lang="zh-CN" altLang="en-US" smtClean="0"/>
            </a:fld>
            <a:endParaRPr lang="zh-CN" altLang="en-US"/>
          </a:p>
        </p:txBody>
      </p:sp>
    </p:spTree>
  </p:cSld>
  <p:clrMapOvr>
    <a:masterClrMapping/>
  </p:clrMapOvr>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D21D15B-F652-4B85-B7DD-F7C518B40F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411AFA-5B35-4033-B05B-3E9283144925}" type="slidenum">
              <a:rPr lang="zh-CN" altLang="en-US" smtClean="0"/>
            </a:fld>
            <a:endParaRPr lang="zh-CN" altLang="en-US"/>
          </a:p>
        </p:txBody>
      </p:sp>
    </p:spTree>
  </p:cSld>
  <p:clrMapOvr>
    <a:masterClrMapping/>
  </p:clrMapOvr>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D21D15B-F652-4B85-B7DD-F7C518B40F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411AFA-5B35-4033-B05B-3E9283144925}" type="slidenum">
              <a:rPr lang="zh-CN" altLang="en-US" smtClean="0"/>
            </a:fld>
            <a:endParaRPr lang="zh-CN" altLang="en-US"/>
          </a:p>
        </p:txBody>
      </p:sp>
    </p:spTree>
  </p:cSld>
  <p:clrMapOvr>
    <a:masterClrMapping/>
  </p:clrMapOvr>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D21D15B-F652-4B85-B7DD-F7C518B40F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411AFA-5B35-4033-B05B-3E9283144925}" type="slidenum">
              <a:rPr lang="zh-CN" altLang="en-US" smtClean="0"/>
            </a:fld>
            <a:endParaRPr lang="zh-CN" altLang="en-US"/>
          </a:p>
        </p:txBody>
      </p:sp>
    </p:spTree>
  </p:cSld>
  <p:clrMapOvr>
    <a:masterClrMapping/>
  </p:clrMapOvr>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D21D15B-F652-4B85-B7DD-F7C518B40F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411AFA-5B35-4033-B05B-3E9283144925}" type="slidenum">
              <a:rPr lang="zh-CN" altLang="en-US" smtClean="0"/>
            </a:fld>
            <a:endParaRPr lang="zh-CN" altLang="en-US"/>
          </a:p>
        </p:txBody>
      </p:sp>
    </p:spTree>
  </p:cSld>
  <p:clrMapOvr>
    <a:masterClrMapping/>
  </p:clrMapOvr>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D21D15B-F652-4B85-B7DD-F7C518B40FE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411AFA-5B35-4033-B05B-3E9283144925}" type="slidenum">
              <a:rPr lang="zh-CN" altLang="en-US" smtClean="0"/>
            </a:fld>
            <a:endParaRPr lang="zh-CN" altLang="en-US"/>
          </a:p>
        </p:txBody>
      </p:sp>
    </p:spTree>
  </p:cSld>
  <p:clrMapOvr>
    <a:masterClrMapping/>
  </p:clrMapOvr>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D21D15B-F652-4B85-B7DD-F7C518B40FE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411AFA-5B35-4033-B05B-3E9283144925}" type="slidenum">
              <a:rPr lang="zh-CN" altLang="en-US" smtClean="0"/>
            </a:fld>
            <a:endParaRPr lang="zh-CN" altLang="en-US"/>
          </a:p>
        </p:txBody>
      </p:sp>
    </p:spTree>
  </p:cSld>
  <p:clrMapOvr>
    <a:masterClrMapping/>
  </p:clrMapOvr>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D21D15B-F652-4B85-B7DD-F7C518B40FE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411AFA-5B35-4033-B05B-3E9283144925}" type="slidenum">
              <a:rPr lang="zh-CN" altLang="en-US" smtClean="0"/>
            </a:fld>
            <a:endParaRPr lang="zh-CN" altLang="en-US"/>
          </a:p>
        </p:txBody>
      </p:sp>
    </p:spTree>
  </p:cSld>
  <p:clrMapOvr>
    <a:masterClrMapping/>
  </p:clrMapOvr>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D21D15B-F652-4B85-B7DD-F7C518B40FE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411AFA-5B35-4033-B05B-3E9283144925}" type="slidenum">
              <a:rPr lang="zh-CN" altLang="en-US" smtClean="0"/>
            </a:fld>
            <a:endParaRPr lang="zh-CN" altLang="en-US"/>
          </a:p>
        </p:txBody>
      </p:sp>
    </p:spTree>
  </p:cSld>
  <p:clrMapOvr>
    <a:masterClrMapping/>
  </p:clrMapOvr>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D21D15B-F652-4B85-B7DD-F7C518B40FE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411AFA-5B35-4033-B05B-3E9283144925}" type="slidenum">
              <a:rPr lang="zh-CN" altLang="en-US" smtClean="0"/>
            </a:fld>
            <a:endParaRPr lang="zh-CN" altLang="en-US"/>
          </a:p>
        </p:txBody>
      </p:sp>
    </p:spTree>
  </p:cSld>
  <p:clrMapOvr>
    <a:masterClrMapping/>
  </p:clrMapOvr>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D21D15B-F652-4B85-B7DD-F7C518B40FE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411AFA-5B35-4033-B05B-3E9283144925}" type="slidenum">
              <a:rPr lang="zh-CN" altLang="en-US" smtClean="0"/>
            </a:fld>
            <a:endParaRPr lang="zh-CN" altLang="en-US"/>
          </a:p>
        </p:txBody>
      </p:sp>
    </p:spTree>
  </p:cSld>
  <p:clrMapOvr>
    <a:masterClrMapping/>
  </p:clrMapOvr>
  <p:transition/>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1D15B-F652-4B85-B7DD-F7C518B40FE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411AFA-5B35-4033-B05B-3E928314492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4.png"/><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tags" Target="../tags/tag61.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9" Type="http://schemas.openxmlformats.org/officeDocument/2006/relationships/image" Target="../media/image32.jpeg"/><Relationship Id="rId8" Type="http://schemas.openxmlformats.org/officeDocument/2006/relationships/image" Target="../media/image31.jpeg"/><Relationship Id="rId7" Type="http://schemas.openxmlformats.org/officeDocument/2006/relationships/image" Target="../media/image30.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26.png"/><Relationship Id="rId28" Type="http://schemas.openxmlformats.org/officeDocument/2006/relationships/slideLayout" Target="../slideLayouts/slideLayout12.xml"/><Relationship Id="rId27" Type="http://schemas.openxmlformats.org/officeDocument/2006/relationships/image" Target="../media/image38.png"/><Relationship Id="rId26" Type="http://schemas.openxmlformats.org/officeDocument/2006/relationships/image" Target="../media/image37.png"/><Relationship Id="rId25" Type="http://schemas.openxmlformats.org/officeDocument/2006/relationships/image" Target="../media/image36.jpeg"/><Relationship Id="rId24" Type="http://schemas.openxmlformats.org/officeDocument/2006/relationships/tags" Target="../tags/tag74.xml"/><Relationship Id="rId23" Type="http://schemas.openxmlformats.org/officeDocument/2006/relationships/tags" Target="../tags/tag73.xml"/><Relationship Id="rId22" Type="http://schemas.openxmlformats.org/officeDocument/2006/relationships/tags" Target="../tags/tag72.xml"/><Relationship Id="rId21" Type="http://schemas.openxmlformats.org/officeDocument/2006/relationships/tags" Target="../tags/tag71.xml"/><Relationship Id="rId20" Type="http://schemas.openxmlformats.org/officeDocument/2006/relationships/tags" Target="../tags/tag70.xml"/><Relationship Id="rId2" Type="http://schemas.openxmlformats.org/officeDocument/2006/relationships/tags" Target="../tags/tag62.xml"/><Relationship Id="rId19" Type="http://schemas.openxmlformats.org/officeDocument/2006/relationships/tags" Target="../tags/tag69.xml"/><Relationship Id="rId18" Type="http://schemas.openxmlformats.org/officeDocument/2006/relationships/tags" Target="../tags/tag68.xml"/><Relationship Id="rId17" Type="http://schemas.openxmlformats.org/officeDocument/2006/relationships/tags" Target="../tags/tag67.xml"/><Relationship Id="rId16" Type="http://schemas.openxmlformats.org/officeDocument/2006/relationships/tags" Target="../tags/tag66.xml"/><Relationship Id="rId15" Type="http://schemas.openxmlformats.org/officeDocument/2006/relationships/tags" Target="../tags/tag65.xml"/><Relationship Id="rId14" Type="http://schemas.openxmlformats.org/officeDocument/2006/relationships/tags" Target="../tags/tag64.xml"/><Relationship Id="rId13" Type="http://schemas.openxmlformats.org/officeDocument/2006/relationships/tags" Target="../tags/tag63.xml"/><Relationship Id="rId12" Type="http://schemas.openxmlformats.org/officeDocument/2006/relationships/image" Target="../media/image35.jpeg"/><Relationship Id="rId11" Type="http://schemas.openxmlformats.org/officeDocument/2006/relationships/image" Target="../media/image34.jpeg"/><Relationship Id="rId10" Type="http://schemas.openxmlformats.org/officeDocument/2006/relationships/image" Target="../media/image33.jpeg"/><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image" Target="../media/image39.jpeg"/></Relationships>
</file>

<file path=ppt/slides/_rels/slide17.xml.rels><?xml version="1.0" encoding="UTF-8" standalone="yes"?>
<Relationships xmlns="http://schemas.openxmlformats.org/package/2006/relationships"><Relationship Id="rId9" Type="http://schemas.openxmlformats.org/officeDocument/2006/relationships/image" Target="../media/image47.png"/><Relationship Id="rId8" Type="http://schemas.openxmlformats.org/officeDocument/2006/relationships/tags" Target="../tags/tag77.xml"/><Relationship Id="rId7" Type="http://schemas.openxmlformats.org/officeDocument/2006/relationships/image" Target="../media/image46.jpeg"/><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image" Target="../media/image45.jpeg"/><Relationship Id="rId3" Type="http://schemas.openxmlformats.org/officeDocument/2006/relationships/image" Target="../media/image44.png"/><Relationship Id="rId2" Type="http://schemas.openxmlformats.org/officeDocument/2006/relationships/image" Target="../media/image43.png"/><Relationship Id="rId14" Type="http://schemas.openxmlformats.org/officeDocument/2006/relationships/slideLayout" Target="../slideLayouts/slideLayout7.xml"/><Relationship Id="rId13" Type="http://schemas.openxmlformats.org/officeDocument/2006/relationships/image" Target="../media/image49.png"/><Relationship Id="rId12" Type="http://schemas.openxmlformats.org/officeDocument/2006/relationships/tags" Target="../tags/tag79.xml"/><Relationship Id="rId11" Type="http://schemas.openxmlformats.org/officeDocument/2006/relationships/image" Target="../media/image48.jpeg"/><Relationship Id="rId10" Type="http://schemas.openxmlformats.org/officeDocument/2006/relationships/tags" Target="../tags/tag78.xml"/><Relationship Id="rId1" Type="http://schemas.openxmlformats.org/officeDocument/2006/relationships/image" Target="../media/image42.jpeg"/></Relationships>
</file>

<file path=ppt/slides/_rels/slide18.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image" Target="../media/image54.png"/><Relationship Id="rId6" Type="http://schemas.openxmlformats.org/officeDocument/2006/relationships/tags" Target="../tags/tag81.xml"/><Relationship Id="rId5" Type="http://schemas.openxmlformats.org/officeDocument/2006/relationships/image" Target="../media/image53.png"/><Relationship Id="rId4" Type="http://schemas.openxmlformats.org/officeDocument/2006/relationships/tags" Target="../tags/tag80.xml"/><Relationship Id="rId3" Type="http://schemas.openxmlformats.org/officeDocument/2006/relationships/image" Target="../media/image52.png"/><Relationship Id="rId24" Type="http://schemas.openxmlformats.org/officeDocument/2006/relationships/slideLayout" Target="../slideLayouts/slideLayout7.xml"/><Relationship Id="rId23" Type="http://schemas.openxmlformats.org/officeDocument/2006/relationships/tags" Target="../tags/tag95.xml"/><Relationship Id="rId22" Type="http://schemas.openxmlformats.org/officeDocument/2006/relationships/tags" Target="../tags/tag94.xml"/><Relationship Id="rId21" Type="http://schemas.openxmlformats.org/officeDocument/2006/relationships/tags" Target="../tags/tag93.xml"/><Relationship Id="rId20" Type="http://schemas.openxmlformats.org/officeDocument/2006/relationships/tags" Target="../tags/tag92.xml"/><Relationship Id="rId2" Type="http://schemas.openxmlformats.org/officeDocument/2006/relationships/image" Target="../media/image51.png"/><Relationship Id="rId19" Type="http://schemas.openxmlformats.org/officeDocument/2006/relationships/tags" Target="../tags/tag91.xml"/><Relationship Id="rId18" Type="http://schemas.openxmlformats.org/officeDocument/2006/relationships/tags" Target="../tags/tag90.xml"/><Relationship Id="rId17" Type="http://schemas.openxmlformats.org/officeDocument/2006/relationships/tags" Target="../tags/tag89.xml"/><Relationship Id="rId16" Type="http://schemas.openxmlformats.org/officeDocument/2006/relationships/image" Target="../media/image56.png"/><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image" Target="../media/image55.png"/><Relationship Id="rId1"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7" Type="http://schemas.openxmlformats.org/officeDocument/2006/relationships/slideLayout" Target="../slideLayouts/slideLayout2.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21.xml.rels><?xml version="1.0" encoding="UTF-8" standalone="yes"?>
<Relationships xmlns="http://schemas.openxmlformats.org/package/2006/relationships"><Relationship Id="rId9" Type="http://schemas.openxmlformats.org/officeDocument/2006/relationships/image" Target="../media/image69.jpeg"/><Relationship Id="rId8" Type="http://schemas.openxmlformats.org/officeDocument/2006/relationships/image" Target="../media/image68.jpeg"/><Relationship Id="rId7" Type="http://schemas.openxmlformats.org/officeDocument/2006/relationships/image" Target="../media/image67.png"/><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3" Type="http://schemas.openxmlformats.org/officeDocument/2006/relationships/image" Target="../media/image63.jpeg"/><Relationship Id="rId2" Type="http://schemas.openxmlformats.org/officeDocument/2006/relationships/image" Target="../media/image62.jpeg"/><Relationship Id="rId12" Type="http://schemas.openxmlformats.org/officeDocument/2006/relationships/slideLayout" Target="../slideLayouts/slideLayout2.xml"/><Relationship Id="rId11" Type="http://schemas.openxmlformats.org/officeDocument/2006/relationships/image" Target="../media/image71.jpeg"/><Relationship Id="rId10" Type="http://schemas.openxmlformats.org/officeDocument/2006/relationships/image" Target="../media/image70.jpeg"/><Relationship Id="rId1" Type="http://schemas.openxmlformats.org/officeDocument/2006/relationships/image" Target="../media/image6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9" Type="http://schemas.openxmlformats.org/officeDocument/2006/relationships/image" Target="../media/image75.png"/><Relationship Id="rId8" Type="http://schemas.openxmlformats.org/officeDocument/2006/relationships/image" Target="../media/image74.png"/><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image" Target="../media/image73.png"/><Relationship Id="rId4" Type="http://schemas.openxmlformats.org/officeDocument/2006/relationships/tags" Target="../tags/tag98.xml"/><Relationship Id="rId3" Type="http://schemas.openxmlformats.org/officeDocument/2006/relationships/image" Target="../media/image72.jpeg"/><Relationship Id="rId2" Type="http://schemas.openxmlformats.org/officeDocument/2006/relationships/tags" Target="../tags/tag97.xml"/><Relationship Id="rId11" Type="http://schemas.openxmlformats.org/officeDocument/2006/relationships/slideLayout" Target="../slideLayouts/slideLayout2.xml"/><Relationship Id="rId10" Type="http://schemas.openxmlformats.org/officeDocument/2006/relationships/tags" Target="../tags/tag101.xml"/><Relationship Id="rId1" Type="http://schemas.openxmlformats.org/officeDocument/2006/relationships/tags" Target="../tags/tag9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6.png"/></Relationships>
</file>

<file path=ppt/slides/_rels/slide3.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7" Type="http://schemas.openxmlformats.org/officeDocument/2006/relationships/slideLayout" Target="../slideLayouts/slideLayout2.xml"/><Relationship Id="rId36" Type="http://schemas.openxmlformats.org/officeDocument/2006/relationships/tags" Target="../tags/tag52.xml"/><Relationship Id="rId35" Type="http://schemas.openxmlformats.org/officeDocument/2006/relationships/tags" Target="../tags/tag51.xml"/><Relationship Id="rId34" Type="http://schemas.openxmlformats.org/officeDocument/2006/relationships/tags" Target="../tags/tag50.xml"/><Relationship Id="rId33" Type="http://schemas.openxmlformats.org/officeDocument/2006/relationships/tags" Target="../tags/tag49.xml"/><Relationship Id="rId32" Type="http://schemas.openxmlformats.org/officeDocument/2006/relationships/tags" Target="../tags/tag48.xml"/><Relationship Id="rId31" Type="http://schemas.openxmlformats.org/officeDocument/2006/relationships/tags" Target="../tags/tag47.xml"/><Relationship Id="rId30" Type="http://schemas.openxmlformats.org/officeDocument/2006/relationships/tags" Target="../tags/tag46.xml"/><Relationship Id="rId3" Type="http://schemas.openxmlformats.org/officeDocument/2006/relationships/tags" Target="../tags/tag19.xml"/><Relationship Id="rId29" Type="http://schemas.openxmlformats.org/officeDocument/2006/relationships/tags" Target="../tags/tag45.xml"/><Relationship Id="rId28" Type="http://schemas.openxmlformats.org/officeDocument/2006/relationships/tags" Target="../tags/tag44.xml"/><Relationship Id="rId27" Type="http://schemas.openxmlformats.org/officeDocument/2006/relationships/tags" Target="../tags/tag43.xml"/><Relationship Id="rId26" Type="http://schemas.openxmlformats.org/officeDocument/2006/relationships/tags" Target="../tags/tag42.xml"/><Relationship Id="rId25" Type="http://schemas.openxmlformats.org/officeDocument/2006/relationships/tags" Target="../tags/tag41.xml"/><Relationship Id="rId24" Type="http://schemas.openxmlformats.org/officeDocument/2006/relationships/tags" Target="../tags/tag40.xml"/><Relationship Id="rId23" Type="http://schemas.openxmlformats.org/officeDocument/2006/relationships/tags" Target="../tags/tag39.xml"/><Relationship Id="rId22" Type="http://schemas.openxmlformats.org/officeDocument/2006/relationships/tags" Target="../tags/tag38.xml"/><Relationship Id="rId21" Type="http://schemas.openxmlformats.org/officeDocument/2006/relationships/tags" Target="../tags/tag37.xml"/><Relationship Id="rId20" Type="http://schemas.openxmlformats.org/officeDocument/2006/relationships/tags" Target="../tags/tag36.xml"/><Relationship Id="rId2" Type="http://schemas.openxmlformats.org/officeDocument/2006/relationships/tags" Target="../tags/tag18.xml"/><Relationship Id="rId19" Type="http://schemas.openxmlformats.org/officeDocument/2006/relationships/tags" Target="../tags/tag35.xml"/><Relationship Id="rId18" Type="http://schemas.openxmlformats.org/officeDocument/2006/relationships/tags" Target="../tags/tag34.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7.xml"/></Relationships>
</file>

<file path=ppt/slides/_rels/slide4.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image" Target="../media/image6.png"/><Relationship Id="rId7" Type="http://schemas.openxmlformats.org/officeDocument/2006/relationships/image" Target="../media/image5.jpeg"/><Relationship Id="rId6" Type="http://schemas.openxmlformats.org/officeDocument/2006/relationships/tags" Target="../tags/tag56.xml"/><Relationship Id="rId5" Type="http://schemas.openxmlformats.org/officeDocument/2006/relationships/image" Target="../media/image4.png"/><Relationship Id="rId4" Type="http://schemas.openxmlformats.org/officeDocument/2006/relationships/tags" Target="../tags/tag55.xml"/><Relationship Id="rId3" Type="http://schemas.openxmlformats.org/officeDocument/2006/relationships/image" Target="../media/image3.jpeg"/><Relationship Id="rId2" Type="http://schemas.openxmlformats.org/officeDocument/2006/relationships/tags" Target="../tags/tag54.xml"/><Relationship Id="rId12" Type="http://schemas.openxmlformats.org/officeDocument/2006/relationships/slideLayout" Target="../slideLayouts/slideLayout2.xml"/><Relationship Id="rId11" Type="http://schemas.openxmlformats.org/officeDocument/2006/relationships/image" Target="../media/image7.jpeg"/><Relationship Id="rId10" Type="http://schemas.openxmlformats.org/officeDocument/2006/relationships/tags" Target="../tags/tag58.xml"/><Relationship Id="rId1" Type="http://schemas.openxmlformats.org/officeDocument/2006/relationships/tags" Target="../tags/tag53.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tags" Target="../tags/tag60.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5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1175" y="2305685"/>
            <a:ext cx="11169015" cy="1106805"/>
          </a:xfrm>
          <a:prstGeom prst="rect">
            <a:avLst/>
          </a:prstGeom>
          <a:noFill/>
        </p:spPr>
        <p:txBody>
          <a:bodyPr wrap="square" rtlCol="0">
            <a:spAutoFit/>
          </a:bodyPr>
          <a:lstStyle/>
          <a:p>
            <a:pPr algn="ctr">
              <a:lnSpc>
                <a:spcPct val="110000"/>
              </a:lnSpc>
            </a:pPr>
            <a:r>
              <a:rPr lang="zh-CN" altLang="en-US" sz="6000" b="1">
                <a:gradFill>
                  <a:gsLst>
                    <a:gs pos="0">
                      <a:srgbClr val="E30000"/>
                    </a:gs>
                    <a:gs pos="100000">
                      <a:srgbClr val="760303"/>
                    </a:gs>
                  </a:gsLst>
                  <a:lin scaled="0"/>
                </a:gradFill>
                <a:latin typeface="黑体" panose="02010609060101010101" pitchFamily="49" charset="-122"/>
                <a:ea typeface="黑体" panose="02010609060101010101" pitchFamily="49" charset="-122"/>
                <a:cs typeface="黑体" panose="02010609060101010101" pitchFamily="49" charset="-122"/>
              </a:rPr>
              <a:t>科研团队</a:t>
            </a:r>
            <a:r>
              <a:rPr lang="en-US" altLang="zh-CN" sz="6000" b="1">
                <a:gradFill>
                  <a:gsLst>
                    <a:gs pos="0">
                      <a:srgbClr val="E30000"/>
                    </a:gs>
                    <a:gs pos="100000">
                      <a:srgbClr val="760303"/>
                    </a:gs>
                  </a:gsLst>
                  <a:lin scaled="0"/>
                </a:gradFill>
                <a:latin typeface="黑体" panose="02010609060101010101" pitchFamily="49" charset="-122"/>
                <a:ea typeface="黑体" panose="02010609060101010101" pitchFamily="49" charset="-122"/>
                <a:cs typeface="黑体" panose="02010609060101010101" pitchFamily="49" charset="-122"/>
              </a:rPr>
              <a:t>简介</a:t>
            </a:r>
            <a:endParaRPr lang="en-US" altLang="zh-CN" sz="6000" b="1">
              <a:gradFill>
                <a:gsLst>
                  <a:gs pos="0">
                    <a:srgbClr val="E30000"/>
                  </a:gs>
                  <a:gs pos="100000">
                    <a:srgbClr val="760303"/>
                  </a:gs>
                </a:gsLst>
                <a:lin scaled="0"/>
              </a:gradFill>
              <a:latin typeface="黑体" panose="02010609060101010101" pitchFamily="49" charset="-122"/>
              <a:ea typeface="黑体" panose="02010609060101010101" pitchFamily="49" charset="-122"/>
              <a:cs typeface="黑体" panose="02010609060101010101" pitchFamily="49" charset="-122"/>
            </a:endParaRPr>
          </a:p>
        </p:txBody>
      </p:sp>
      <p:pic>
        <p:nvPicPr>
          <p:cNvPr id="5" name="图片 4" descr="图片包含 就坐, 室内, 餐桌&#10;&#10;已生成高可信度的说明"/>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t="47754"/>
          <a:stretch>
            <a:fillRect/>
          </a:stretch>
        </p:blipFill>
        <p:spPr>
          <a:xfrm>
            <a:off x="0" y="4067175"/>
            <a:ext cx="12192000" cy="2663825"/>
          </a:xfrm>
          <a:prstGeom prst="rect">
            <a:avLst/>
          </a:prstGeom>
        </p:spPr>
      </p:pic>
      <p:sp>
        <p:nvSpPr>
          <p:cNvPr id="6" name="灯片编号占位符 5"/>
          <p:cNvSpPr>
            <a:spLocks noGrp="1"/>
          </p:cNvSpPr>
          <p:nvPr>
            <p:ph type="sldNum" sz="quarter" idx="12"/>
          </p:nvPr>
        </p:nvSpPr>
        <p:spPr>
          <a:xfrm>
            <a:off x="9319260" y="6365875"/>
            <a:ext cx="2743200" cy="365125"/>
          </a:xfrm>
        </p:spPr>
        <p:txBody>
          <a:bodyPr/>
          <a:lstStyle/>
          <a:p>
            <a:fld id="{36411AFA-5B35-4033-B05B-3E9283144925}" type="slidenum">
              <a:rPr lang="zh-CN" altLang="en-US" sz="1600" b="1" smtClean="0">
                <a:solidFill>
                  <a:schemeClr val="tx1"/>
                </a:solidFill>
              </a:rPr>
            </a:fld>
            <a:endParaRPr lang="zh-CN" altLang="en-US" sz="1600" b="1">
              <a:solidFill>
                <a:schemeClr val="tx1"/>
              </a:solidFill>
            </a:endParaRPr>
          </a:p>
        </p:txBody>
      </p:sp>
      <p:pic>
        <p:nvPicPr>
          <p:cNvPr id="7" name="图片 6"/>
          <p:cNvPicPr>
            <a:picLocks noChangeAspect="1"/>
          </p:cNvPicPr>
          <p:nvPr/>
        </p:nvPicPr>
        <p:blipFill>
          <a:blip r:embed="rId3"/>
          <a:stretch>
            <a:fillRect/>
          </a:stretch>
        </p:blipFill>
        <p:spPr>
          <a:xfrm>
            <a:off x="0" y="0"/>
            <a:ext cx="2838450" cy="89535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ClrTx/>
              <a:buSzTx/>
              <a:buFontTx/>
            </a:pP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三、低维量子体系的凝聚态理论科研团队</a:t>
            </a:r>
            <a:endPar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endParaRPr>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smtClean="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385445" y="957580"/>
            <a:ext cx="4064000" cy="521970"/>
          </a:xfrm>
          <a:prstGeom prst="rect">
            <a:avLst/>
          </a:prstGeom>
          <a:noFill/>
        </p:spPr>
        <p:txBody>
          <a:bodyPr wrap="square" rtlCol="0">
            <a:spAutoFit/>
          </a:bodyPr>
          <a:lstStyle/>
          <a:p>
            <a:r>
              <a:rPr lang="en-US" altLang="zh-CN" sz="2800" b="1" dirty="0">
                <a:solidFill>
                  <a:srgbClr val="FF0000"/>
                </a:solidFill>
                <a:latin typeface="方正小标宋_GBK" panose="03000509000000000000" charset="-122"/>
                <a:ea typeface="方正小标宋_GBK" panose="03000509000000000000" charset="-122"/>
                <a:cs typeface="方正小标宋_GBK" panose="03000509000000000000" charset="-122"/>
              </a:rPr>
              <a:t>1</a:t>
            </a:r>
            <a:r>
              <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rPr>
              <a:t>、研究方向</a:t>
            </a:r>
            <a:endPar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grpSp>
        <p:nvGrpSpPr>
          <p:cNvPr id="3" name="组合 2"/>
          <p:cNvGrpSpPr/>
          <p:nvPr/>
        </p:nvGrpSpPr>
        <p:grpSpPr>
          <a:xfrm>
            <a:off x="318770" y="1858010"/>
            <a:ext cx="10069195" cy="3589020"/>
            <a:chOff x="502" y="2926"/>
            <a:chExt cx="15857" cy="5652"/>
          </a:xfrm>
        </p:grpSpPr>
        <p:sp>
          <p:nvSpPr>
            <p:cNvPr id="8" name="TextBox 7"/>
            <p:cNvSpPr txBox="1"/>
            <p:nvPr/>
          </p:nvSpPr>
          <p:spPr>
            <a:xfrm>
              <a:off x="502" y="4186"/>
              <a:ext cx="14132" cy="725"/>
            </a:xfrm>
            <a:prstGeom prst="rect">
              <a:avLst/>
            </a:prstGeom>
            <a:noFill/>
          </p:spPr>
          <p:txBody>
            <a:bodyPr wrap="square" rtlCol="0">
              <a:spAutoFit/>
            </a:bodyPr>
            <a:lstStyle/>
            <a:p>
              <a:r>
                <a:rPr lang="zh-CN" altLang="en-US" sz="2400" b="1" dirty="0" smtClean="0">
                  <a:latin typeface="方正小标宋_GBK" panose="03000509000000000000" charset="-122"/>
                  <a:ea typeface="方正小标宋_GBK" panose="03000509000000000000" charset="-122"/>
                  <a:cs typeface="方正小标宋_GBK" panose="03000509000000000000" charset="-122"/>
                </a:rPr>
                <a:t>（2）低维纳米器件热电性质调控理论研究</a:t>
              </a:r>
              <a:endParaRPr lang="zh-CN" altLang="en-US" sz="2400" b="1" dirty="0" smtClean="0">
                <a:solidFill>
                  <a:srgbClr val="0000FF"/>
                </a:solidFill>
                <a:latin typeface="方正小标宋_GBK" panose="03000509000000000000" charset="-122"/>
                <a:ea typeface="方正小标宋_GBK" panose="03000509000000000000" charset="-122"/>
                <a:cs typeface="方正小标宋_GBK" panose="03000509000000000000" charset="-122"/>
              </a:endParaRPr>
            </a:p>
          </p:txBody>
        </p:sp>
        <p:sp>
          <p:nvSpPr>
            <p:cNvPr id="12" name="TextBox 11"/>
            <p:cNvSpPr txBox="1"/>
            <p:nvPr/>
          </p:nvSpPr>
          <p:spPr>
            <a:xfrm>
              <a:off x="502" y="2926"/>
              <a:ext cx="14132" cy="725"/>
            </a:xfrm>
            <a:prstGeom prst="rect">
              <a:avLst/>
            </a:prstGeom>
            <a:noFill/>
          </p:spPr>
          <p:txBody>
            <a:bodyPr wrap="square" rtlCol="0">
              <a:spAutoFit/>
            </a:bodyPr>
            <a:lstStyle/>
            <a:p>
              <a:r>
                <a:rPr lang="zh-CN" altLang="en-US" sz="2400" b="1" dirty="0" smtClean="0">
                  <a:latin typeface="方正小标宋_GBK" panose="03000509000000000000" charset="-122"/>
                  <a:ea typeface="方正小标宋_GBK" panose="03000509000000000000" charset="-122"/>
                  <a:cs typeface="方正小标宋_GBK" panose="03000509000000000000" charset="-122"/>
                </a:rPr>
                <a:t>（</a:t>
              </a:r>
              <a:r>
                <a:rPr lang="en-US" altLang="zh-CN" sz="2400" b="1" dirty="0" smtClean="0">
                  <a:latin typeface="方正小标宋_GBK" panose="03000509000000000000" charset="-122"/>
                  <a:ea typeface="方正小标宋_GBK" panose="03000509000000000000" charset="-122"/>
                  <a:cs typeface="方正小标宋_GBK" panose="03000509000000000000" charset="-122"/>
                </a:rPr>
                <a:t>1</a:t>
              </a:r>
              <a:r>
                <a:rPr lang="zh-CN" altLang="en-US" sz="2400" b="1" dirty="0" smtClean="0">
                  <a:latin typeface="方正小标宋_GBK" panose="03000509000000000000" charset="-122"/>
                  <a:ea typeface="方正小标宋_GBK" panose="03000509000000000000" charset="-122"/>
                  <a:cs typeface="方正小标宋_GBK" panose="03000509000000000000" charset="-122"/>
                </a:rPr>
                <a:t>）</a:t>
              </a:r>
              <a:r>
                <a:rPr lang="zh-CN" altLang="en-US" sz="2400" b="1" dirty="0" smtClean="0">
                  <a:solidFill>
                    <a:schemeClr val="tx1"/>
                  </a:solidFill>
                  <a:latin typeface="方正小标宋_GBK" panose="03000509000000000000" charset="-122"/>
                  <a:ea typeface="方正小标宋_GBK" panose="03000509000000000000" charset="-122"/>
                  <a:cs typeface="方正小标宋_GBK" panose="03000509000000000000" charset="-122"/>
                </a:rPr>
                <a:t>低维凝聚态理论</a:t>
              </a:r>
              <a:endParaRPr lang="zh-CN" altLang="en-US" sz="2400" b="1" dirty="0" smtClean="0">
                <a:solidFill>
                  <a:schemeClr val="tx1"/>
                </a:solidFill>
                <a:latin typeface="方正小标宋_GBK" panose="03000509000000000000" charset="-122"/>
                <a:ea typeface="方正小标宋_GBK" panose="03000509000000000000" charset="-122"/>
                <a:cs typeface="方正小标宋_GBK" panose="03000509000000000000" charset="-122"/>
              </a:endParaRPr>
            </a:p>
          </p:txBody>
        </p:sp>
        <p:sp>
          <p:nvSpPr>
            <p:cNvPr id="13" name="TextBox 12"/>
            <p:cNvSpPr txBox="1"/>
            <p:nvPr/>
          </p:nvSpPr>
          <p:spPr>
            <a:xfrm>
              <a:off x="502" y="5313"/>
              <a:ext cx="14132" cy="725"/>
            </a:xfrm>
            <a:prstGeom prst="rect">
              <a:avLst/>
            </a:prstGeom>
            <a:noFill/>
          </p:spPr>
          <p:txBody>
            <a:bodyPr wrap="square" rtlCol="0">
              <a:spAutoFit/>
            </a:bodyPr>
            <a:lstStyle/>
            <a:p>
              <a:r>
                <a:rPr lang="zh-CN" altLang="en-US" sz="2400" b="1" dirty="0" smtClean="0">
                  <a:solidFill>
                    <a:schemeClr val="tx1"/>
                  </a:solidFill>
                  <a:latin typeface="方正小标宋_GBK" panose="03000509000000000000" charset="-122"/>
                  <a:ea typeface="方正小标宋_GBK" panose="03000509000000000000" charset="-122"/>
                  <a:cs typeface="方正小标宋_GBK" panose="03000509000000000000" charset="-122"/>
                </a:rPr>
                <a:t>（</a:t>
              </a:r>
              <a:r>
                <a:rPr lang="en-US" altLang="zh-CN" sz="2400" b="1" dirty="0" smtClean="0">
                  <a:solidFill>
                    <a:schemeClr val="tx1"/>
                  </a:solidFill>
                  <a:latin typeface="方正小标宋_GBK" panose="03000509000000000000" charset="-122"/>
                  <a:ea typeface="方正小标宋_GBK" panose="03000509000000000000" charset="-122"/>
                  <a:cs typeface="方正小标宋_GBK" panose="03000509000000000000" charset="-122"/>
                </a:rPr>
                <a:t>3</a:t>
              </a:r>
              <a:r>
                <a:rPr lang="zh-CN" altLang="en-US" sz="2400" b="1" dirty="0" smtClean="0">
                  <a:solidFill>
                    <a:schemeClr val="tx1"/>
                  </a:solidFill>
                  <a:latin typeface="方正小标宋_GBK" panose="03000509000000000000" charset="-122"/>
                  <a:ea typeface="方正小标宋_GBK" panose="03000509000000000000" charset="-122"/>
                  <a:cs typeface="方正小标宋_GBK" panose="03000509000000000000" charset="-122"/>
                </a:rPr>
                <a:t>）自组装形貌及动力学过程的模拟研究</a:t>
              </a:r>
              <a:endParaRPr lang="zh-CN" altLang="en-US" sz="2400" b="1" dirty="0" smtClean="0">
                <a:solidFill>
                  <a:schemeClr val="tx1"/>
                </a:solidFill>
                <a:latin typeface="方正小标宋_GBK" panose="03000509000000000000" charset="-122"/>
                <a:ea typeface="方正小标宋_GBK" panose="03000509000000000000" charset="-122"/>
                <a:cs typeface="方正小标宋_GBK" panose="03000509000000000000" charset="-122"/>
              </a:endParaRPr>
            </a:p>
          </p:txBody>
        </p:sp>
        <p:sp>
          <p:nvSpPr>
            <p:cNvPr id="14" name="TextBox 13"/>
            <p:cNvSpPr txBox="1"/>
            <p:nvPr/>
          </p:nvSpPr>
          <p:spPr>
            <a:xfrm>
              <a:off x="502" y="6608"/>
              <a:ext cx="14132" cy="725"/>
            </a:xfrm>
            <a:prstGeom prst="rect">
              <a:avLst/>
            </a:prstGeom>
            <a:noFill/>
          </p:spPr>
          <p:txBody>
            <a:bodyPr wrap="square" rtlCol="0">
              <a:spAutoFit/>
            </a:bodyPr>
            <a:lstStyle/>
            <a:p>
              <a:r>
                <a:rPr lang="zh-CN" altLang="en-US" sz="2400" b="1" dirty="0" smtClean="0">
                  <a:solidFill>
                    <a:schemeClr val="tx1"/>
                  </a:solidFill>
                  <a:latin typeface="方正小标宋_GBK" panose="03000509000000000000" charset="-122"/>
                  <a:ea typeface="方正小标宋_GBK" panose="03000509000000000000" charset="-122"/>
                  <a:cs typeface="方正小标宋_GBK" panose="03000509000000000000" charset="-122"/>
                </a:rPr>
                <a:t>（</a:t>
              </a:r>
              <a:r>
                <a:rPr lang="en-US" altLang="zh-CN" sz="2400" b="1" dirty="0" smtClean="0">
                  <a:solidFill>
                    <a:schemeClr val="tx1"/>
                  </a:solidFill>
                  <a:latin typeface="方正小标宋_GBK" panose="03000509000000000000" charset="-122"/>
                  <a:ea typeface="方正小标宋_GBK" panose="03000509000000000000" charset="-122"/>
                  <a:cs typeface="方正小标宋_GBK" panose="03000509000000000000" charset="-122"/>
                </a:rPr>
                <a:t>4</a:t>
              </a:r>
              <a:r>
                <a:rPr lang="zh-CN" altLang="en-US" sz="2400" b="1" dirty="0" smtClean="0">
                  <a:solidFill>
                    <a:schemeClr val="tx1"/>
                  </a:solidFill>
                  <a:latin typeface="方正小标宋_GBK" panose="03000509000000000000" charset="-122"/>
                  <a:ea typeface="方正小标宋_GBK" panose="03000509000000000000" charset="-122"/>
                  <a:cs typeface="方正小标宋_GBK" panose="03000509000000000000" charset="-122"/>
                </a:rPr>
                <a:t>）热力学统计物理与新能源应用</a:t>
              </a:r>
              <a:endParaRPr lang="zh-CN" altLang="en-US" sz="2400" b="1" dirty="0" smtClean="0">
                <a:solidFill>
                  <a:schemeClr val="tx1"/>
                </a:solidFill>
                <a:latin typeface="方正小标宋_GBK" panose="03000509000000000000" charset="-122"/>
                <a:ea typeface="方正小标宋_GBK" panose="03000509000000000000" charset="-122"/>
                <a:cs typeface="方正小标宋_GBK" panose="03000509000000000000" charset="-122"/>
              </a:endParaRPr>
            </a:p>
          </p:txBody>
        </p:sp>
        <p:sp>
          <p:nvSpPr>
            <p:cNvPr id="15" name="TextBox 14"/>
            <p:cNvSpPr txBox="1"/>
            <p:nvPr/>
          </p:nvSpPr>
          <p:spPr>
            <a:xfrm>
              <a:off x="502" y="7853"/>
              <a:ext cx="15857" cy="725"/>
            </a:xfrm>
            <a:prstGeom prst="rect">
              <a:avLst/>
            </a:prstGeom>
            <a:noFill/>
          </p:spPr>
          <p:txBody>
            <a:bodyPr wrap="square" rtlCol="0">
              <a:spAutoFit/>
            </a:bodyPr>
            <a:lstStyle/>
            <a:p>
              <a:r>
                <a:rPr lang="zh-CN" altLang="en-US" sz="2400" b="1" dirty="0" smtClean="0">
                  <a:solidFill>
                    <a:schemeClr val="tx1"/>
                  </a:solidFill>
                  <a:latin typeface="方正小标宋_GBK" panose="03000509000000000000" charset="-122"/>
                  <a:ea typeface="方正小标宋_GBK" panose="03000509000000000000" charset="-122"/>
                  <a:cs typeface="方正小标宋_GBK" panose="03000509000000000000" charset="-122"/>
                </a:rPr>
                <a:t>（</a:t>
              </a:r>
              <a:r>
                <a:rPr lang="en-US" altLang="zh-CN" sz="2400" b="1" dirty="0" smtClean="0">
                  <a:solidFill>
                    <a:schemeClr val="tx1"/>
                  </a:solidFill>
                  <a:latin typeface="方正小标宋_GBK" panose="03000509000000000000" charset="-122"/>
                  <a:ea typeface="方正小标宋_GBK" panose="03000509000000000000" charset="-122"/>
                  <a:cs typeface="方正小标宋_GBK" panose="03000509000000000000" charset="-122"/>
                </a:rPr>
                <a:t>5</a:t>
              </a:r>
              <a:r>
                <a:rPr lang="zh-CN" altLang="en-US" sz="2400" b="1" dirty="0" smtClean="0">
                  <a:solidFill>
                    <a:schemeClr val="tx1"/>
                  </a:solidFill>
                  <a:latin typeface="方正小标宋_GBK" panose="03000509000000000000" charset="-122"/>
                  <a:ea typeface="方正小标宋_GBK" panose="03000509000000000000" charset="-122"/>
                  <a:cs typeface="方正小标宋_GBK" panose="03000509000000000000" charset="-122"/>
                </a:rPr>
                <a:t>）多孔介质、分叉网络中传热传质等输运特性研究</a:t>
              </a:r>
              <a:endParaRPr lang="zh-CN" altLang="en-US" sz="2400" b="1" dirty="0" smtClean="0">
                <a:solidFill>
                  <a:schemeClr val="tx1"/>
                </a:solidFill>
                <a:latin typeface="方正小标宋_GBK" panose="03000509000000000000" charset="-122"/>
                <a:ea typeface="方正小标宋_GBK" panose="03000509000000000000" charset="-122"/>
                <a:cs typeface="方正小标宋_GBK" panose="03000509000000000000" charset="-122"/>
              </a:endParaRPr>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smtClean="0">
              <a:solidFill>
                <a:schemeClr val="tx1"/>
              </a:solidFill>
              <a:latin typeface="Times New Roman" panose="02020603050405020304" charset="0"/>
              <a:cs typeface="Times New Roman" panose="02020603050405020304" charset="0"/>
            </a:endParaRPr>
          </a:p>
        </p:txBody>
      </p:sp>
      <p:sp>
        <p:nvSpPr>
          <p:cNvPr id="4" name="文本框 8"/>
          <p:cNvSpPr txBox="1"/>
          <p:nvPr/>
        </p:nvSpPr>
        <p:spPr>
          <a:xfrm>
            <a:off x="364180" y="873449"/>
            <a:ext cx="4064000" cy="521970"/>
          </a:xfrm>
          <a:prstGeom prst="rect">
            <a:avLst/>
          </a:prstGeom>
          <a:noFill/>
        </p:spPr>
        <p:txBody>
          <a:bodyPr wrap="square" rtlCol="0">
            <a:spAutoFit/>
          </a:bodyPr>
          <a:lstStyle/>
          <a:p>
            <a:r>
              <a:rPr lang="en-US" altLang="zh-CN" sz="2800" b="1" dirty="0">
                <a:solidFill>
                  <a:srgbClr val="FF0000"/>
                </a:solidFill>
                <a:latin typeface="方正小标宋_GBK" panose="03000509000000000000" charset="-122"/>
                <a:ea typeface="方正小标宋_GBK" panose="03000509000000000000" charset="-122"/>
                <a:cs typeface="方正小标宋_GBK" panose="03000509000000000000" charset="-122"/>
              </a:rPr>
              <a:t>2</a:t>
            </a:r>
            <a:r>
              <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rPr>
              <a:t>、团队成员</a:t>
            </a:r>
            <a:endPar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grpSp>
        <p:nvGrpSpPr>
          <p:cNvPr id="7" name="组合 6"/>
          <p:cNvGrpSpPr/>
          <p:nvPr/>
        </p:nvGrpSpPr>
        <p:grpSpPr>
          <a:xfrm>
            <a:off x="1108710" y="1590040"/>
            <a:ext cx="10408920" cy="5544820"/>
            <a:chOff x="1746" y="2504"/>
            <a:chExt cx="16392" cy="8732"/>
          </a:xfrm>
        </p:grpSpPr>
        <p:sp>
          <p:nvSpPr>
            <p:cNvPr id="9" name="TextBox 8"/>
            <p:cNvSpPr txBox="1"/>
            <p:nvPr/>
          </p:nvSpPr>
          <p:spPr>
            <a:xfrm>
              <a:off x="3506" y="9784"/>
              <a:ext cx="4426" cy="1452"/>
            </a:xfrm>
            <a:prstGeom prst="rect">
              <a:avLst/>
            </a:prstGeom>
            <a:noFill/>
          </p:spPr>
          <p:txBody>
            <a:bodyPr wrap="square" rtlCol="0">
              <a:spAutoFit/>
            </a:bodyPr>
            <a:lstStyle/>
            <a:p>
              <a:r>
                <a:rPr lang="en-US" altLang="zh-CN" b="1" dirty="0" smtClean="0">
                  <a:latin typeface="方正小标宋_GBK" panose="03000509000000000000" charset="-122"/>
                  <a:ea typeface="方正小标宋_GBK" panose="03000509000000000000" charset="-122"/>
                </a:rPr>
                <a:t>        </a:t>
              </a:r>
              <a:r>
                <a:rPr lang="zh-CN" altLang="en-US" b="1" dirty="0" smtClean="0">
                  <a:latin typeface="方正小标宋_GBK" panose="03000509000000000000" charset="-122"/>
                  <a:ea typeface="方正小标宋_GBK" panose="03000509000000000000" charset="-122"/>
                </a:rPr>
                <a:t>孔维新</a:t>
              </a:r>
              <a:endParaRPr lang="zh-CN" altLang="en-US" b="1" dirty="0" smtClean="0">
                <a:latin typeface="方正小标宋_GBK" panose="03000509000000000000" charset="-122"/>
                <a:ea typeface="方正小标宋_GBK" panose="03000509000000000000" charset="-122"/>
              </a:endParaRPr>
            </a:p>
            <a:p>
              <a:r>
                <a:rPr lang="zh-CN" altLang="en-US" b="1" dirty="0" smtClean="0">
                  <a:latin typeface="方正小标宋_GBK" panose="03000509000000000000" charset="-122"/>
                  <a:ea typeface="方正小标宋_GBK" panose="03000509000000000000" charset="-122"/>
                  <a:sym typeface="+mn-ea"/>
                </a:rPr>
                <a:t>（副教授、硕导）</a:t>
              </a:r>
              <a:endParaRPr lang="zh-CN" altLang="en-US" b="1" dirty="0">
                <a:latin typeface="方正小标宋_GBK" panose="03000509000000000000" charset="-122"/>
                <a:ea typeface="方正小标宋_GBK" panose="03000509000000000000" charset="-122"/>
              </a:endParaRPr>
            </a:p>
            <a:p>
              <a:endParaRPr lang="zh-CN" altLang="en-US" dirty="0"/>
            </a:p>
          </p:txBody>
        </p:sp>
        <p:sp>
          <p:nvSpPr>
            <p:cNvPr id="10" name="TextBox 9"/>
            <p:cNvSpPr txBox="1"/>
            <p:nvPr/>
          </p:nvSpPr>
          <p:spPr>
            <a:xfrm>
              <a:off x="8190" y="9686"/>
              <a:ext cx="3956" cy="1452"/>
            </a:xfrm>
            <a:prstGeom prst="rect">
              <a:avLst/>
            </a:prstGeom>
            <a:noFill/>
          </p:spPr>
          <p:txBody>
            <a:bodyPr wrap="square" rtlCol="0">
              <a:spAutoFit/>
            </a:bodyPr>
            <a:lstStyle/>
            <a:p>
              <a:r>
                <a:rPr lang="en-US" altLang="zh-CN" b="1" dirty="0" smtClean="0">
                  <a:latin typeface="方正小标宋_GBK" panose="03000509000000000000" charset="-122"/>
                  <a:ea typeface="方正小标宋_GBK" panose="03000509000000000000" charset="-122"/>
                </a:rPr>
                <a:t>       </a:t>
              </a:r>
              <a:r>
                <a:rPr lang="zh-CN" altLang="en-US" b="1" dirty="0" smtClean="0">
                  <a:latin typeface="方正小标宋_GBK" panose="03000509000000000000" charset="-122"/>
                  <a:ea typeface="方正小标宋_GBK" panose="03000509000000000000" charset="-122"/>
                </a:rPr>
                <a:t>梁明超</a:t>
              </a:r>
              <a:endParaRPr lang="zh-CN" altLang="en-US" b="1" dirty="0" smtClean="0">
                <a:latin typeface="方正小标宋_GBK" panose="03000509000000000000" charset="-122"/>
                <a:ea typeface="方正小标宋_GBK" panose="03000509000000000000" charset="-122"/>
              </a:endParaRPr>
            </a:p>
            <a:p>
              <a:r>
                <a:rPr lang="zh-CN" altLang="en-US" b="1" dirty="0" smtClean="0">
                  <a:latin typeface="方正小标宋_GBK" panose="03000509000000000000" charset="-122"/>
                  <a:ea typeface="方正小标宋_GBK" panose="03000509000000000000" charset="-122"/>
                  <a:sym typeface="+mn-ea"/>
                </a:rPr>
                <a:t>（副教授、硕导）</a:t>
              </a:r>
              <a:endParaRPr lang="zh-CN" altLang="en-US" b="1" dirty="0">
                <a:latin typeface="方正小标宋_GBK" panose="03000509000000000000" charset="-122"/>
                <a:ea typeface="方正小标宋_GBK" panose="03000509000000000000" charset="-122"/>
              </a:endParaRPr>
            </a:p>
            <a:p>
              <a:endParaRPr lang="zh-CN" altLang="en-US" dirty="0"/>
            </a:p>
          </p:txBody>
        </p:sp>
        <p:sp>
          <p:nvSpPr>
            <p:cNvPr id="5" name="TextBox 4"/>
            <p:cNvSpPr txBox="1"/>
            <p:nvPr/>
          </p:nvSpPr>
          <p:spPr>
            <a:xfrm>
              <a:off x="1746" y="5566"/>
              <a:ext cx="4303" cy="1016"/>
            </a:xfrm>
            <a:prstGeom prst="rect">
              <a:avLst/>
            </a:prstGeom>
            <a:noFill/>
          </p:spPr>
          <p:txBody>
            <a:bodyPr wrap="square" rtlCol="0">
              <a:spAutoFit/>
            </a:bodyPr>
            <a:lstStyle/>
            <a:p>
              <a:r>
                <a:rPr lang="en-US" altLang="zh-CN" dirty="0" smtClean="0"/>
                <a:t>         </a:t>
              </a:r>
              <a:r>
                <a:rPr lang="zh-CN" altLang="en-US" b="1" dirty="0" smtClean="0">
                  <a:latin typeface="方正小标宋_GBK" panose="03000509000000000000" charset="-122"/>
                  <a:ea typeface="方正小标宋_GBK" panose="03000509000000000000" charset="-122"/>
                  <a:cs typeface="方正小标宋_GBK" panose="03000509000000000000" charset="-122"/>
                </a:rPr>
                <a:t>丁汉芹</a:t>
              </a:r>
              <a:endParaRPr lang="zh-CN" altLang="en-US" b="1" dirty="0" smtClean="0">
                <a:latin typeface="方正小标宋_GBK" panose="03000509000000000000" charset="-122"/>
                <a:ea typeface="方正小标宋_GBK" panose="03000509000000000000" charset="-122"/>
                <a:cs typeface="方正小标宋_GBK" panose="03000509000000000000" charset="-122"/>
              </a:endParaRPr>
            </a:p>
            <a:p>
              <a:r>
                <a:rPr lang="zh-CN" altLang="en-US" b="1" dirty="0" smtClean="0">
                  <a:latin typeface="方正小标宋_GBK" panose="03000509000000000000" charset="-122"/>
                  <a:ea typeface="方正小标宋_GBK" panose="03000509000000000000" charset="-122"/>
                  <a:cs typeface="方正小标宋_GBK" panose="03000509000000000000" charset="-122"/>
                </a:rPr>
                <a:t>（教授、博导</a:t>
              </a:r>
              <a:r>
                <a:rPr lang="en-US" altLang="zh-CN" b="1" dirty="0" smtClean="0">
                  <a:latin typeface="方正小标宋_GBK" panose="03000509000000000000" charset="-122"/>
                  <a:ea typeface="方正小标宋_GBK" panose="03000509000000000000" charset="-122"/>
                  <a:cs typeface="方正小标宋_GBK" panose="03000509000000000000" charset="-122"/>
                </a:rPr>
                <a:t>/</a:t>
              </a:r>
              <a:r>
                <a:rPr lang="zh-CN" altLang="en-US" b="1" dirty="0" smtClean="0">
                  <a:latin typeface="方正小标宋_GBK" panose="03000509000000000000" charset="-122"/>
                  <a:ea typeface="方正小标宋_GBK" panose="03000509000000000000" charset="-122"/>
                  <a:cs typeface="方正小标宋_GBK" panose="03000509000000000000" charset="-122"/>
                </a:rPr>
                <a:t>硕导）</a:t>
              </a:r>
              <a:endParaRPr lang="zh-CN" altLang="en-US" b="1" dirty="0" smtClean="0">
                <a:latin typeface="方正小标宋_GBK" panose="03000509000000000000" charset="-122"/>
                <a:ea typeface="方正小标宋_GBK" panose="03000509000000000000" charset="-122"/>
                <a:cs typeface="方正小标宋_GBK" panose="03000509000000000000" charset="-122"/>
              </a:endParaRPr>
            </a:p>
          </p:txBody>
        </p:sp>
        <p:sp>
          <p:nvSpPr>
            <p:cNvPr id="8" name="TextBox 7"/>
            <p:cNvSpPr txBox="1"/>
            <p:nvPr/>
          </p:nvSpPr>
          <p:spPr>
            <a:xfrm>
              <a:off x="5764" y="5566"/>
              <a:ext cx="4113" cy="1016"/>
            </a:xfrm>
            <a:prstGeom prst="rect">
              <a:avLst/>
            </a:prstGeom>
            <a:noFill/>
          </p:spPr>
          <p:txBody>
            <a:bodyPr wrap="square" rtlCol="0">
              <a:spAutoFit/>
            </a:bodyPr>
            <a:lstStyle/>
            <a:p>
              <a:r>
                <a:rPr lang="zh-CN" altLang="en-US" dirty="0" smtClean="0"/>
                <a:t> </a:t>
              </a:r>
              <a:r>
                <a:rPr lang="en-US" altLang="zh-CN" dirty="0" smtClean="0"/>
                <a:t>        </a:t>
              </a:r>
              <a:r>
                <a:rPr lang="zh-CN" altLang="en-US" b="1" dirty="0" smtClean="0">
                  <a:latin typeface="方正小标宋_GBK" panose="03000509000000000000" charset="-122"/>
                  <a:ea typeface="方正小标宋_GBK" panose="03000509000000000000" charset="-122"/>
                  <a:cs typeface="方正小标宋_GBK" panose="03000509000000000000" charset="-122"/>
                </a:rPr>
                <a:t>   </a:t>
              </a:r>
              <a:r>
                <a:rPr lang="zh-CN" altLang="en-US" b="1" dirty="0" smtClean="0">
                  <a:latin typeface="方正小标宋_GBK" panose="03000509000000000000" charset="-122"/>
                  <a:ea typeface="方正小标宋_GBK" panose="03000509000000000000" charset="-122"/>
                  <a:cs typeface="方正小标宋_GBK" panose="03000509000000000000" charset="-122"/>
                </a:rPr>
                <a:t>张蓓</a:t>
              </a:r>
              <a:endParaRPr lang="zh-CN" altLang="en-US" b="1" dirty="0" smtClean="0">
                <a:latin typeface="方正小标宋_GBK" panose="03000509000000000000" charset="-122"/>
                <a:ea typeface="方正小标宋_GBK" panose="03000509000000000000" charset="-122"/>
                <a:cs typeface="方正小标宋_GBK" panose="03000509000000000000" charset="-122"/>
              </a:endParaRPr>
            </a:p>
            <a:p>
              <a:r>
                <a:rPr lang="zh-CN" altLang="en-US" b="1" dirty="0" smtClean="0">
                  <a:latin typeface="方正小标宋_GBK" panose="03000509000000000000" charset="-122"/>
                  <a:ea typeface="方正小标宋_GBK" panose="03000509000000000000" charset="-122"/>
                  <a:cs typeface="方正小标宋_GBK" panose="03000509000000000000" charset="-122"/>
                  <a:sym typeface="+mn-ea"/>
                </a:rPr>
                <a:t>（教授、博导</a:t>
              </a:r>
              <a:r>
                <a:rPr lang="en-US" altLang="zh-CN" b="1" dirty="0" smtClean="0">
                  <a:latin typeface="方正小标宋_GBK" panose="03000509000000000000" charset="-122"/>
                  <a:ea typeface="方正小标宋_GBK" panose="03000509000000000000" charset="-122"/>
                  <a:cs typeface="方正小标宋_GBK" panose="03000509000000000000" charset="-122"/>
                  <a:sym typeface="+mn-ea"/>
                </a:rPr>
                <a:t>/</a:t>
              </a:r>
              <a:r>
                <a:rPr lang="zh-CN" altLang="en-US" b="1" dirty="0" smtClean="0">
                  <a:latin typeface="方正小标宋_GBK" panose="03000509000000000000" charset="-122"/>
                  <a:ea typeface="方正小标宋_GBK" panose="03000509000000000000" charset="-122"/>
                  <a:cs typeface="方正小标宋_GBK" panose="03000509000000000000" charset="-122"/>
                  <a:sym typeface="+mn-ea"/>
                </a:rPr>
                <a:t>硕导）</a:t>
              </a:r>
              <a:endParaRPr lang="zh-CN" altLang="en-US" dirty="0"/>
            </a:p>
          </p:txBody>
        </p:sp>
        <p:sp>
          <p:nvSpPr>
            <p:cNvPr id="12" name="TextBox 11"/>
            <p:cNvSpPr txBox="1"/>
            <p:nvPr/>
          </p:nvSpPr>
          <p:spPr>
            <a:xfrm>
              <a:off x="14058" y="5665"/>
              <a:ext cx="4080" cy="1016"/>
            </a:xfrm>
            <a:prstGeom prst="rect">
              <a:avLst/>
            </a:prstGeom>
            <a:noFill/>
          </p:spPr>
          <p:txBody>
            <a:bodyPr wrap="square" rtlCol="0">
              <a:spAutoFit/>
            </a:bodyPr>
            <a:lstStyle/>
            <a:p>
              <a:pPr algn="ctr">
                <a:buClrTx/>
                <a:buSzTx/>
                <a:buNone/>
              </a:pPr>
              <a:r>
                <a:rPr lang="zh-CN" altLang="en-US" b="1" dirty="0" smtClean="0">
                  <a:latin typeface="方正小标宋_GBK" panose="03000509000000000000" charset="-122"/>
                  <a:ea typeface="方正小标宋_GBK" panose="03000509000000000000" charset="-122"/>
                </a:rPr>
                <a:t>马青山</a:t>
              </a:r>
              <a:endParaRPr lang="zh-CN" altLang="en-US" b="1" dirty="0" smtClean="0">
                <a:latin typeface="方正小标宋_GBK" panose="03000509000000000000" charset="-122"/>
                <a:ea typeface="方正小标宋_GBK" panose="03000509000000000000" charset="-122"/>
              </a:endParaRPr>
            </a:p>
            <a:p>
              <a:pPr algn="ctr">
                <a:buClrTx/>
                <a:buSzTx/>
                <a:buNone/>
              </a:pPr>
              <a:r>
                <a:rPr lang="zh-CN" altLang="en-US" b="1" dirty="0" smtClean="0">
                  <a:latin typeface="方正小标宋_GBK" panose="03000509000000000000" charset="-122"/>
                  <a:ea typeface="方正小标宋_GBK" panose="03000509000000000000" charset="-122"/>
                </a:rPr>
                <a:t>（副教授）</a:t>
              </a:r>
              <a:endParaRPr lang="zh-CN" altLang="en-US" b="1" dirty="0" smtClean="0">
                <a:latin typeface="方正小标宋_GBK" panose="03000509000000000000" charset="-122"/>
                <a:ea typeface="方正小标宋_GBK" panose="03000509000000000000" charset="-122"/>
              </a:endParaRPr>
            </a:p>
          </p:txBody>
        </p:sp>
        <p:sp>
          <p:nvSpPr>
            <p:cNvPr id="13" name="TextBox 12"/>
            <p:cNvSpPr txBox="1"/>
            <p:nvPr/>
          </p:nvSpPr>
          <p:spPr>
            <a:xfrm>
              <a:off x="9964" y="5613"/>
              <a:ext cx="4376" cy="1016"/>
            </a:xfrm>
            <a:prstGeom prst="rect">
              <a:avLst/>
            </a:prstGeom>
            <a:noFill/>
          </p:spPr>
          <p:txBody>
            <a:bodyPr wrap="square" rtlCol="0">
              <a:spAutoFit/>
            </a:bodyPr>
            <a:lstStyle/>
            <a:p>
              <a:pPr algn="ctr"/>
              <a:r>
                <a:rPr lang="zh-CN" altLang="en-US" b="1" dirty="0" smtClean="0">
                  <a:latin typeface="方正小标宋_GBK" panose="03000509000000000000" charset="-122"/>
                  <a:ea typeface="方正小标宋_GBK" panose="03000509000000000000" charset="-122"/>
                </a:rPr>
                <a:t>梁涛</a:t>
              </a:r>
              <a:endParaRPr lang="zh-CN" altLang="en-US" b="1" dirty="0" smtClean="0">
                <a:latin typeface="方正小标宋_GBK" panose="03000509000000000000" charset="-122"/>
                <a:ea typeface="方正小标宋_GBK" panose="03000509000000000000" charset="-122"/>
              </a:endParaRPr>
            </a:p>
            <a:p>
              <a:pPr algn="ctr"/>
              <a:r>
                <a:rPr lang="zh-CN" altLang="en-US" b="1" dirty="0" smtClean="0">
                  <a:latin typeface="方正小标宋_GBK" panose="03000509000000000000" charset="-122"/>
                  <a:ea typeface="方正小标宋_GBK" panose="03000509000000000000" charset="-122"/>
                </a:rPr>
                <a:t>（副教授、硕导）</a:t>
              </a:r>
              <a:endParaRPr lang="zh-CN" altLang="en-US" b="1" dirty="0">
                <a:latin typeface="方正小标宋_GBK" panose="03000509000000000000" charset="-122"/>
                <a:ea typeface="方正小标宋_GBK" panose="03000509000000000000" charset="-122"/>
              </a:endParaRPr>
            </a:p>
          </p:txBody>
        </p:sp>
        <p:sp>
          <p:nvSpPr>
            <p:cNvPr id="14" name="TextBox 13"/>
            <p:cNvSpPr txBox="1"/>
            <p:nvPr/>
          </p:nvSpPr>
          <p:spPr>
            <a:xfrm>
              <a:off x="11612" y="9784"/>
              <a:ext cx="4683" cy="1016"/>
            </a:xfrm>
            <a:prstGeom prst="rect">
              <a:avLst/>
            </a:prstGeom>
            <a:noFill/>
          </p:spPr>
          <p:txBody>
            <a:bodyPr wrap="square" rtlCol="0">
              <a:spAutoFit/>
            </a:bodyPr>
            <a:lstStyle/>
            <a:p>
              <a:pPr algn="ctr"/>
              <a:r>
                <a:rPr lang="zh-CN" altLang="en-US" b="1" dirty="0" smtClean="0">
                  <a:latin typeface="方正小标宋_GBK" panose="03000509000000000000" charset="-122"/>
                  <a:ea typeface="方正小标宋_GBK" panose="03000509000000000000" charset="-122"/>
                </a:rPr>
                <a:t>许焱</a:t>
              </a:r>
              <a:endParaRPr lang="zh-CN" altLang="en-US" b="1" dirty="0" smtClean="0">
                <a:latin typeface="方正小标宋_GBK" panose="03000509000000000000" charset="-122"/>
                <a:ea typeface="方正小标宋_GBK" panose="03000509000000000000" charset="-122"/>
              </a:endParaRPr>
            </a:p>
            <a:p>
              <a:pPr algn="ctr"/>
              <a:r>
                <a:rPr lang="zh-CN" altLang="en-US" b="1" dirty="0" smtClean="0">
                  <a:latin typeface="方正小标宋_GBK" panose="03000509000000000000" charset="-122"/>
                  <a:ea typeface="方正小标宋_GBK" panose="03000509000000000000" charset="-122"/>
                  <a:sym typeface="+mn-ea"/>
                </a:rPr>
                <a:t>（副教授、硕导）</a:t>
              </a:r>
              <a:endParaRPr lang="zh-CN" altLang="en-US" dirty="0"/>
            </a:p>
          </p:txBody>
        </p:sp>
        <p:pic>
          <p:nvPicPr>
            <p:cNvPr id="15" name="图片 1"/>
            <p:cNvPicPr>
              <a:picLocks noChangeAspect="1"/>
            </p:cNvPicPr>
            <p:nvPr/>
          </p:nvPicPr>
          <p:blipFill>
            <a:blip r:embed="rId1"/>
            <a:stretch>
              <a:fillRect/>
            </a:stretch>
          </p:blipFill>
          <p:spPr>
            <a:xfrm>
              <a:off x="11043" y="2504"/>
              <a:ext cx="1886" cy="2597"/>
            </a:xfrm>
            <a:prstGeom prst="rect">
              <a:avLst/>
            </a:prstGeom>
            <a:noFill/>
            <a:ln w="9525">
              <a:noFill/>
            </a:ln>
          </p:spPr>
        </p:pic>
        <p:pic>
          <p:nvPicPr>
            <p:cNvPr id="16" name="Picture 2"/>
            <p:cNvPicPr>
              <a:picLocks noChangeAspect="1"/>
            </p:cNvPicPr>
            <p:nvPr/>
          </p:nvPicPr>
          <p:blipFill>
            <a:blip r:embed="rId2"/>
            <a:stretch>
              <a:fillRect/>
            </a:stretch>
          </p:blipFill>
          <p:spPr>
            <a:xfrm>
              <a:off x="4016" y="6986"/>
              <a:ext cx="2267" cy="2798"/>
            </a:xfrm>
            <a:prstGeom prst="rect">
              <a:avLst/>
            </a:prstGeom>
            <a:noFill/>
            <a:ln w="9525">
              <a:noFill/>
            </a:ln>
          </p:spPr>
        </p:pic>
        <p:pic>
          <p:nvPicPr>
            <p:cNvPr id="17" name="Picture 2" descr="蓝底"/>
            <p:cNvPicPr>
              <a:picLocks noChangeAspect="1"/>
            </p:cNvPicPr>
            <p:nvPr/>
          </p:nvPicPr>
          <p:blipFill>
            <a:blip r:embed="rId3" cstate="print"/>
            <a:stretch>
              <a:fillRect/>
            </a:stretch>
          </p:blipFill>
          <p:spPr>
            <a:xfrm>
              <a:off x="8709" y="6888"/>
              <a:ext cx="2198" cy="2726"/>
            </a:xfrm>
            <a:prstGeom prst="rect">
              <a:avLst/>
            </a:prstGeom>
            <a:noFill/>
            <a:ln w="9525">
              <a:noFill/>
            </a:ln>
          </p:spPr>
        </p:pic>
        <p:pic>
          <p:nvPicPr>
            <p:cNvPr id="18" name="Picture 2" descr="C:\Users\18199\Desktop\图片1(1)(1).png图片1(1)(1)"/>
            <p:cNvPicPr>
              <a:picLocks noChangeAspect="1" noChangeArrowheads="1"/>
            </p:cNvPicPr>
            <p:nvPr>
              <p:custDataLst>
                <p:tags r:id="rId4"/>
              </p:custDataLst>
            </p:nvPr>
          </p:nvPicPr>
          <p:blipFill rotWithShape="1">
            <a:blip r:embed="rId5" cstate="print"/>
            <a:srcRect t="477" b="477"/>
            <a:stretch>
              <a:fillRect/>
            </a:stretch>
          </p:blipFill>
          <p:spPr bwMode="auto">
            <a:xfrm>
              <a:off x="12601" y="6867"/>
              <a:ext cx="2704" cy="2678"/>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1"/>
            <p:cNvPicPr>
              <a:picLocks noChangeAspect="1"/>
            </p:cNvPicPr>
            <p:nvPr/>
          </p:nvPicPr>
          <p:blipFill>
            <a:blip r:embed="rId6"/>
            <a:stretch>
              <a:fillRect/>
            </a:stretch>
          </p:blipFill>
          <p:spPr>
            <a:xfrm>
              <a:off x="6834" y="2633"/>
              <a:ext cx="1875" cy="2627"/>
            </a:xfrm>
            <a:prstGeom prst="rect">
              <a:avLst/>
            </a:prstGeom>
            <a:noFill/>
            <a:ln w="9525">
              <a:noFill/>
            </a:ln>
          </p:spPr>
        </p:pic>
        <p:pic>
          <p:nvPicPr>
            <p:cNvPr id="20" name="图片 19" descr="微信图片_20250910210331.jpg"/>
            <p:cNvPicPr>
              <a:picLocks noChangeAspect="1"/>
            </p:cNvPicPr>
            <p:nvPr/>
          </p:nvPicPr>
          <p:blipFill>
            <a:blip r:embed="rId7" cstate="print"/>
            <a:stretch>
              <a:fillRect/>
            </a:stretch>
          </p:blipFill>
          <p:spPr>
            <a:xfrm>
              <a:off x="2233" y="2664"/>
              <a:ext cx="2267" cy="2597"/>
            </a:xfrm>
            <a:prstGeom prst="rect">
              <a:avLst/>
            </a:prstGeom>
          </p:spPr>
        </p:pic>
        <p:pic>
          <p:nvPicPr>
            <p:cNvPr id="21" name="图片 20" descr="mqs.png"/>
            <p:cNvPicPr>
              <a:picLocks noChangeAspect="1"/>
            </p:cNvPicPr>
            <p:nvPr/>
          </p:nvPicPr>
          <p:blipFill>
            <a:blip r:embed="rId8"/>
            <a:stretch>
              <a:fillRect/>
            </a:stretch>
          </p:blipFill>
          <p:spPr>
            <a:xfrm>
              <a:off x="14854" y="2504"/>
              <a:ext cx="1886" cy="2597"/>
            </a:xfrm>
            <a:prstGeom prst="rect">
              <a:avLst/>
            </a:prstGeom>
          </p:spPr>
        </p:pic>
      </p:grpSp>
      <p:sp>
        <p:nvSpPr>
          <p:cNvPr id="3" name="对话气泡: 矩形 33"/>
          <p:cNvSpPr/>
          <p:nvPr/>
        </p:nvSpPr>
        <p:spPr>
          <a:xfrm>
            <a:off x="127"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a:buClrTx/>
              <a:buSzTx/>
              <a:buFontTx/>
            </a:pP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三、低维量子体系的凝聚态理论科研团队</a:t>
            </a:r>
            <a:endPar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smtClean="0">
              <a:solidFill>
                <a:schemeClr val="tx1"/>
              </a:solidFill>
              <a:latin typeface="Times New Roman" panose="02020603050405020304" charset="0"/>
              <a:cs typeface="Times New Roman" panose="02020603050405020304" charset="0"/>
            </a:endParaRPr>
          </a:p>
        </p:txBody>
      </p:sp>
      <p:sp>
        <p:nvSpPr>
          <p:cNvPr id="4" name="文本框 9"/>
          <p:cNvSpPr txBox="1"/>
          <p:nvPr/>
        </p:nvSpPr>
        <p:spPr>
          <a:xfrm>
            <a:off x="221334" y="1337561"/>
            <a:ext cx="8802370" cy="521970"/>
          </a:xfrm>
          <a:prstGeom prst="rect">
            <a:avLst/>
          </a:prstGeom>
          <a:noFill/>
        </p:spPr>
        <p:txBody>
          <a:bodyPr wrap="square" rtlCol="0">
            <a:spAutoFit/>
          </a:bodyPr>
          <a:lstStyle/>
          <a:p>
            <a:r>
              <a:rPr lang="en-US" altLang="zh-CN" sz="2800" b="1" dirty="0">
                <a:solidFill>
                  <a:srgbClr val="FF0000"/>
                </a:solidFill>
                <a:latin typeface="方正小标宋_GBK" panose="03000509000000000000" charset="-122"/>
                <a:ea typeface="方正小标宋_GBK" panose="03000509000000000000" charset="-122"/>
                <a:cs typeface="方正小标宋_GBK" panose="03000509000000000000" charset="-122"/>
              </a:rPr>
              <a:t>3</a:t>
            </a:r>
            <a:r>
              <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rPr>
              <a:t>、研究成果（论文、项目、获奖）</a:t>
            </a:r>
            <a:endPar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grpSp>
        <p:nvGrpSpPr>
          <p:cNvPr id="8" name="组合 7"/>
          <p:cNvGrpSpPr/>
          <p:nvPr/>
        </p:nvGrpSpPr>
        <p:grpSpPr>
          <a:xfrm>
            <a:off x="733425" y="2393950"/>
            <a:ext cx="10377170" cy="2934970"/>
            <a:chOff x="877" y="3570"/>
            <a:chExt cx="16342" cy="4622"/>
          </a:xfrm>
        </p:grpSpPr>
        <p:sp>
          <p:nvSpPr>
            <p:cNvPr id="5" name="TextBox 4"/>
            <p:cNvSpPr txBox="1"/>
            <p:nvPr/>
          </p:nvSpPr>
          <p:spPr>
            <a:xfrm>
              <a:off x="877" y="6304"/>
              <a:ext cx="16342" cy="1888"/>
            </a:xfrm>
            <a:prstGeom prst="rect">
              <a:avLst/>
            </a:prstGeom>
            <a:noFill/>
          </p:spPr>
          <p:txBody>
            <a:bodyPr wrap="square" rtlCol="0">
              <a:spAutoFit/>
            </a:bodyPr>
            <a:lstStyle/>
            <a:p>
              <a:pPr>
                <a:lnSpc>
                  <a:spcPct val="150000"/>
                </a:lnSpc>
              </a:pPr>
              <a:r>
                <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获奖</a:t>
              </a:r>
              <a:r>
                <a:rPr lang="zh-CN" altLang="en-US"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：自治区自然科学奖二等奖</a:t>
              </a:r>
              <a:r>
                <a:rPr lang="en-US" altLang="zh-CN"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1</a:t>
              </a:r>
              <a:r>
                <a:rPr lang="zh-CN" altLang="en-US"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项、自治区自然科学优秀学术论文奖</a:t>
              </a:r>
              <a:r>
                <a:rPr lang="en-US" altLang="zh-CN"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2</a:t>
              </a:r>
              <a:r>
                <a:rPr lang="zh-CN" altLang="en-US"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项（二、三等奖）。</a:t>
              </a:r>
              <a:endParaRPr lang="zh-CN" altLang="en-US"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endParaRPr>
            </a:p>
          </p:txBody>
        </p:sp>
        <p:sp>
          <p:nvSpPr>
            <p:cNvPr id="6" name="TextBox 5"/>
            <p:cNvSpPr txBox="1"/>
            <p:nvPr/>
          </p:nvSpPr>
          <p:spPr>
            <a:xfrm>
              <a:off x="1002" y="4937"/>
              <a:ext cx="15801" cy="725"/>
            </a:xfrm>
            <a:prstGeom prst="rect">
              <a:avLst/>
            </a:prstGeom>
            <a:noFill/>
          </p:spPr>
          <p:txBody>
            <a:bodyPr wrap="square" rtlCol="0">
              <a:spAutoFit/>
            </a:bodyPr>
            <a:lstStyle/>
            <a:p>
              <a:r>
                <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论文</a:t>
              </a:r>
              <a:r>
                <a:rPr lang="zh-CN" altLang="en-US"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：一区</a:t>
              </a:r>
              <a:r>
                <a:rPr lang="en-US" altLang="zh-CN"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10</a:t>
              </a:r>
              <a:r>
                <a:rPr lang="zh-CN" altLang="en-US"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篇、二区</a:t>
              </a:r>
              <a:r>
                <a:rPr lang="en-US" altLang="zh-CN"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65</a:t>
              </a:r>
              <a:r>
                <a:rPr lang="zh-CN" altLang="en-US"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篇、三区</a:t>
              </a:r>
              <a:r>
                <a:rPr lang="en-US" altLang="zh-CN"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38</a:t>
              </a:r>
              <a:r>
                <a:rPr lang="zh-CN" altLang="en-US"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篇</a:t>
              </a:r>
              <a:endParaRPr lang="zh-CN" altLang="en-US"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endParaRPr>
            </a:p>
          </p:txBody>
        </p:sp>
        <p:sp>
          <p:nvSpPr>
            <p:cNvPr id="7" name="TextBox 6"/>
            <p:cNvSpPr txBox="1"/>
            <p:nvPr/>
          </p:nvSpPr>
          <p:spPr>
            <a:xfrm>
              <a:off x="877" y="3570"/>
              <a:ext cx="12301" cy="725"/>
            </a:xfrm>
            <a:prstGeom prst="rect">
              <a:avLst/>
            </a:prstGeom>
            <a:noFill/>
          </p:spPr>
          <p:txBody>
            <a:bodyPr wrap="square" rtlCol="0">
              <a:spAutoFit/>
            </a:bodyPr>
            <a:lstStyle/>
            <a:p>
              <a:r>
                <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项目</a:t>
              </a:r>
              <a:r>
                <a:rPr lang="zh-CN" altLang="en-US"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：主持国家级</a:t>
              </a:r>
              <a:r>
                <a:rPr lang="en-US" altLang="zh-CN"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11</a:t>
              </a:r>
              <a:r>
                <a:rPr lang="zh-CN" altLang="en-US"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项、省部级</a:t>
              </a:r>
              <a:r>
                <a:rPr lang="en-US" altLang="zh-CN"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10</a:t>
              </a:r>
              <a:r>
                <a:rPr lang="zh-CN" altLang="en-US"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rPr>
                <a:t>项</a:t>
              </a:r>
              <a:endParaRPr lang="zh-CN" altLang="en-US" sz="2400" b="1" dirty="0" smtClean="0">
                <a:solidFill>
                  <a:srgbClr val="000000"/>
                </a:solidFill>
                <a:latin typeface="方正小标宋_GBK" panose="03000509000000000000" charset="-122"/>
                <a:ea typeface="方正小标宋_GBK" panose="03000509000000000000" charset="-122"/>
                <a:cs typeface="方正小标宋_GBK" panose="03000509000000000000" charset="-122"/>
              </a:endParaRPr>
            </a:p>
          </p:txBody>
        </p:sp>
      </p:grpSp>
      <p:sp>
        <p:nvSpPr>
          <p:cNvPr id="3" name="对话气泡: 矩形 33"/>
          <p:cNvSpPr/>
          <p:nvPr/>
        </p:nvSpPr>
        <p:spPr>
          <a:xfrm>
            <a:off x="127"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buClrTx/>
              <a:buSzTx/>
              <a:buFontTx/>
            </a:pP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三、低维量子体系的凝聚态理论科研团队</a:t>
            </a:r>
            <a:endPar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box 128"/>
          <p:cNvSpPr/>
          <p:nvPr/>
        </p:nvSpPr>
        <p:spPr>
          <a:xfrm>
            <a:off x="479407" y="1039183"/>
            <a:ext cx="4792345" cy="469265"/>
          </a:xfrm>
          <a:prstGeom prst="rect">
            <a:avLst/>
          </a:prstGeom>
        </p:spPr>
        <p:txBody>
          <a:bodyPr vert="horz" wrap="square" lIns="0" tIns="0" rIns="0" bIns="0"/>
          <a:lstStyle/>
          <a:p>
            <a:pPr algn="l" rtl="0" eaLnBrk="0">
              <a:lnSpc>
                <a:spcPct val="82000"/>
              </a:lnSpc>
            </a:pPr>
            <a:endParaRPr lang="en-US" altLang="en-US" sz="100" dirty="0"/>
          </a:p>
          <a:p>
            <a:pPr marL="12700" algn="l" rtl="0" eaLnBrk="0">
              <a:lnSpc>
                <a:spcPct val="91000"/>
              </a:lnSpc>
            </a:pPr>
            <a:r>
              <a:rPr lang="en-US" sz="2800" b="1" kern="0" spc="-20" dirty="0">
                <a:solidFill>
                  <a:srgbClr val="FF0000">
                    <a:alpha val="100000"/>
                  </a:srgbClr>
                </a:solidFill>
                <a:latin typeface="方正小标宋_GBK" panose="03000509000000000000" charset="-122"/>
                <a:ea typeface="方正小标宋_GBK" panose="03000509000000000000" charset="-122"/>
                <a:cs typeface="方正小标宋_GBK" panose="03000509000000000000" charset="-122"/>
              </a:rPr>
              <a:t>1</a:t>
            </a:r>
            <a:r>
              <a:rPr lang="zh-CN" altLang="en-US" sz="2800" b="1" kern="0" spc="-20" dirty="0">
                <a:solidFill>
                  <a:srgbClr val="FF0000">
                    <a:alpha val="100000"/>
                  </a:srgbClr>
                </a:solidFill>
                <a:latin typeface="方正小标宋_GBK" panose="03000509000000000000" charset="-122"/>
                <a:ea typeface="方正小标宋_GBK" panose="03000509000000000000" charset="-122"/>
                <a:cs typeface="方正小标宋_GBK" panose="03000509000000000000" charset="-122"/>
              </a:rPr>
              <a:t>、</a:t>
            </a:r>
            <a:r>
              <a:rPr sz="2800" b="1" kern="0" spc="-20" dirty="0">
                <a:solidFill>
                  <a:srgbClr val="FF0000">
                    <a:alpha val="100000"/>
                  </a:srgbClr>
                </a:solidFill>
                <a:latin typeface="方正小标宋_GBK" panose="03000509000000000000" charset="-122"/>
                <a:ea typeface="方正小标宋_GBK" panose="03000509000000000000" charset="-122"/>
                <a:cs typeface="方正小标宋_GBK" panose="03000509000000000000" charset="-122"/>
              </a:rPr>
              <a:t> </a:t>
            </a:r>
            <a:r>
              <a:rPr lang="zh-CN" sz="2800" b="1" kern="0" spc="-20" dirty="0">
                <a:solidFill>
                  <a:srgbClr val="FF0000">
                    <a:alpha val="100000"/>
                  </a:srgbClr>
                </a:solidFill>
                <a:latin typeface="方正小标宋_GBK" panose="03000509000000000000" charset="-122"/>
                <a:ea typeface="方正小标宋_GBK" panose="03000509000000000000" charset="-122"/>
                <a:cs typeface="方正小标宋_GBK" panose="03000509000000000000" charset="-122"/>
              </a:rPr>
              <a:t>研究方向</a:t>
            </a:r>
            <a:endParaRPr lang="zh-CN" sz="2800" b="1" kern="0" spc="-20" dirty="0">
              <a:solidFill>
                <a:srgbClr val="FF0000">
                  <a:alpha val="100000"/>
                </a:srgbClr>
              </a:solidFill>
              <a:latin typeface="方正小标宋_GBK" panose="03000509000000000000" charset="-122"/>
              <a:ea typeface="方正小标宋_GBK" panose="03000509000000000000" charset="-122"/>
              <a:cs typeface="方正小标宋_GBK" panose="03000509000000000000" charset="-122"/>
            </a:endParaRPr>
          </a:p>
        </p:txBody>
      </p:sp>
      <p:sp>
        <p:nvSpPr>
          <p:cNvPr id="2" name="文本框 1"/>
          <p:cNvSpPr txBox="1"/>
          <p:nvPr/>
        </p:nvSpPr>
        <p:spPr>
          <a:xfrm>
            <a:off x="1819275" y="1701165"/>
            <a:ext cx="9248775" cy="4646295"/>
          </a:xfrm>
          <a:prstGeom prst="rect">
            <a:avLst/>
          </a:prstGeom>
          <a:noFill/>
        </p:spPr>
        <p:txBody>
          <a:bodyPr wrap="square" rtlCol="0" anchor="t">
            <a:spAutoFit/>
          </a:bodyPr>
          <a:p>
            <a:pPr>
              <a:lnSpc>
                <a:spcPct val="200000"/>
              </a:lnSpc>
            </a:pPr>
            <a:r>
              <a:rPr lang="zh-CN" altLang="en-US" sz="2400" b="1">
                <a:latin typeface="方正小标宋_GBK" panose="03000509000000000000" charset="-122"/>
                <a:ea typeface="方正小标宋_GBK" panose="03000509000000000000" charset="-122"/>
                <a:cs typeface="方正小标宋_GBK" panose="03000509000000000000" charset="-122"/>
              </a:rPr>
              <a:t>1、金属团簇的几何结构、电子结构及动力学；</a:t>
            </a:r>
            <a:endParaRPr lang="zh-CN" altLang="en-US" sz="2400" b="1">
              <a:latin typeface="方正小标宋_GBK" panose="03000509000000000000" charset="-122"/>
              <a:ea typeface="方正小标宋_GBK" panose="03000509000000000000" charset="-122"/>
              <a:cs typeface="方正小标宋_GBK" panose="03000509000000000000" charset="-122"/>
            </a:endParaRPr>
          </a:p>
          <a:p>
            <a:pPr>
              <a:lnSpc>
                <a:spcPct val="200000"/>
              </a:lnSpc>
            </a:pPr>
            <a:r>
              <a:rPr lang="zh-CN" altLang="en-US" sz="2400" b="1">
                <a:latin typeface="方正小标宋_GBK" panose="03000509000000000000" charset="-122"/>
                <a:ea typeface="方正小标宋_GBK" panose="03000509000000000000" charset="-122"/>
                <a:cs typeface="方正小标宋_GBK" panose="03000509000000000000" charset="-122"/>
              </a:rPr>
              <a:t>2、单壁碳纳米管的催化生长机理；</a:t>
            </a:r>
            <a:endParaRPr lang="zh-CN" altLang="en-US" sz="2400" b="1">
              <a:latin typeface="方正小标宋_GBK" panose="03000509000000000000" charset="-122"/>
              <a:ea typeface="方正小标宋_GBK" panose="03000509000000000000" charset="-122"/>
              <a:cs typeface="方正小标宋_GBK" panose="03000509000000000000" charset="-122"/>
            </a:endParaRPr>
          </a:p>
          <a:p>
            <a:pPr>
              <a:lnSpc>
                <a:spcPct val="200000"/>
              </a:lnSpc>
            </a:pPr>
            <a:r>
              <a:rPr lang="zh-CN" altLang="en-US" sz="2400" b="1">
                <a:latin typeface="方正小标宋_GBK" panose="03000509000000000000" charset="-122"/>
                <a:ea typeface="方正小标宋_GBK" panose="03000509000000000000" charset="-122"/>
                <a:cs typeface="方正小标宋_GBK" panose="03000509000000000000" charset="-122"/>
              </a:rPr>
              <a:t>3、二维材料的电子结构、自旋电子学；</a:t>
            </a:r>
            <a:endParaRPr lang="zh-CN" altLang="en-US" sz="2400" b="1">
              <a:latin typeface="方正小标宋_GBK" panose="03000509000000000000" charset="-122"/>
              <a:ea typeface="方正小标宋_GBK" panose="03000509000000000000" charset="-122"/>
              <a:cs typeface="方正小标宋_GBK" panose="03000509000000000000" charset="-122"/>
            </a:endParaRPr>
          </a:p>
          <a:p>
            <a:pPr>
              <a:lnSpc>
                <a:spcPct val="200000"/>
              </a:lnSpc>
            </a:pPr>
            <a:r>
              <a:rPr lang="zh-CN" altLang="en-US" sz="2400" b="1">
                <a:latin typeface="方正小标宋_GBK" panose="03000509000000000000" charset="-122"/>
                <a:ea typeface="方正小标宋_GBK" panose="03000509000000000000" charset="-122"/>
                <a:cs typeface="方正小标宋_GBK" panose="03000509000000000000" charset="-122"/>
              </a:rPr>
              <a:t>4、非线性光学材料高通量设计与光学性质；</a:t>
            </a:r>
            <a:endParaRPr lang="zh-CN" altLang="en-US" sz="2400" b="1">
              <a:latin typeface="方正小标宋_GBK" panose="03000509000000000000" charset="-122"/>
              <a:ea typeface="方正小标宋_GBK" panose="03000509000000000000" charset="-122"/>
              <a:cs typeface="方正小标宋_GBK" panose="03000509000000000000" charset="-122"/>
            </a:endParaRPr>
          </a:p>
          <a:p>
            <a:pPr>
              <a:lnSpc>
                <a:spcPct val="200000"/>
              </a:lnSpc>
            </a:pPr>
            <a:r>
              <a:rPr lang="zh-CN" altLang="en-US" sz="2400" b="1">
                <a:latin typeface="方正小标宋_GBK" panose="03000509000000000000" charset="-122"/>
                <a:ea typeface="方正小标宋_GBK" panose="03000509000000000000" charset="-122"/>
                <a:cs typeface="方正小标宋_GBK" panose="03000509000000000000" charset="-122"/>
              </a:rPr>
              <a:t>5、功能传感材料的制备、性能及反应机理；</a:t>
            </a:r>
            <a:endParaRPr lang="zh-CN" altLang="en-US" sz="2400" b="1">
              <a:latin typeface="方正小标宋_GBK" panose="03000509000000000000" charset="-122"/>
              <a:ea typeface="方正小标宋_GBK" panose="03000509000000000000" charset="-122"/>
              <a:cs typeface="方正小标宋_GBK" panose="03000509000000000000" charset="-122"/>
            </a:endParaRPr>
          </a:p>
          <a:p>
            <a:pPr>
              <a:lnSpc>
                <a:spcPct val="200000"/>
              </a:lnSpc>
            </a:pPr>
            <a:r>
              <a:rPr lang="zh-CN" altLang="en-US" sz="2400" b="1">
                <a:latin typeface="方正小标宋_GBK" panose="03000509000000000000" charset="-122"/>
                <a:ea typeface="方正小标宋_GBK" panose="03000509000000000000" charset="-122"/>
                <a:cs typeface="方正小标宋_GBK" panose="03000509000000000000" charset="-122"/>
              </a:rPr>
              <a:t>6、高性能薄膜晶体管及其电子学理论</a:t>
            </a:r>
            <a:r>
              <a:rPr lang="zh-CN" altLang="en-US" sz="2800" b="1"/>
              <a:t>。</a:t>
            </a:r>
            <a:endParaRPr lang="zh-CN" altLang="en-US" sz="2800" b="1"/>
          </a:p>
        </p:txBody>
      </p:sp>
      <p:sp>
        <p:nvSpPr>
          <p:cNvPr id="3" name="对话气泡: 矩形 33"/>
          <p:cNvSpPr/>
          <p:nvPr/>
        </p:nvSpPr>
        <p:spPr>
          <a:xfrm>
            <a:off x="127"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a:buClrTx/>
              <a:buSzTx/>
              <a:buFontTx/>
            </a:pP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四、</a:t>
            </a:r>
            <a:r>
              <a:rPr lang="zh-CN" sz="3600" b="1" kern="0" spc="110" dirty="0">
                <a:ln w="7972" cap="flat" cmpd="sng">
                  <a:solidFill>
                    <a:srgbClr val="FFFFFF">
                      <a:alpha val="100000"/>
                    </a:srgbClr>
                  </a:solidFill>
                  <a:prstDash val="solid"/>
                  <a:bevel/>
                </a:ln>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sym typeface="+mn-ea"/>
              </a:rPr>
              <a:t>低维凝聚态体系的计算模拟科研团队</a:t>
            </a:r>
            <a:endPar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box 128"/>
          <p:cNvSpPr/>
          <p:nvPr/>
        </p:nvSpPr>
        <p:spPr>
          <a:xfrm>
            <a:off x="185402" y="1226508"/>
            <a:ext cx="4792345" cy="469265"/>
          </a:xfrm>
          <a:prstGeom prst="rect">
            <a:avLst/>
          </a:prstGeom>
        </p:spPr>
        <p:txBody>
          <a:bodyPr vert="horz" wrap="square" lIns="0" tIns="0" rIns="0" bIns="0"/>
          <a:lstStyle/>
          <a:p>
            <a:pPr algn="l" rtl="0" eaLnBrk="0">
              <a:lnSpc>
                <a:spcPct val="82000"/>
              </a:lnSpc>
            </a:pPr>
            <a:endParaRPr lang="en-US" altLang="en-US" sz="100" dirty="0"/>
          </a:p>
          <a:p>
            <a:pPr marL="12700" algn="l" rtl="0" eaLnBrk="0">
              <a:lnSpc>
                <a:spcPct val="91000"/>
              </a:lnSpc>
            </a:pPr>
            <a:r>
              <a:rPr lang="en-US" sz="2800" b="1" kern="0" spc="-20" dirty="0">
                <a:solidFill>
                  <a:srgbClr val="FF0000">
                    <a:alpha val="100000"/>
                  </a:srgbClr>
                </a:solidFill>
                <a:latin typeface="微软雅黑" panose="020B0503020204020204" charset="-122"/>
                <a:ea typeface="微软雅黑" panose="020B0503020204020204" charset="-122"/>
                <a:cs typeface="微软雅黑" panose="020B0503020204020204" charset="-122"/>
              </a:rPr>
              <a:t>2</a:t>
            </a:r>
            <a:r>
              <a:rPr lang="zh-CN" altLang="en-US" sz="2800" b="1" kern="0" spc="-20" dirty="0">
                <a:solidFill>
                  <a:srgbClr val="FF0000">
                    <a:alpha val="100000"/>
                  </a:srgbClr>
                </a:solidFill>
                <a:latin typeface="微软雅黑" panose="020B0503020204020204" charset="-122"/>
                <a:ea typeface="微软雅黑" panose="020B0503020204020204" charset="-122"/>
                <a:cs typeface="微软雅黑" panose="020B0503020204020204" charset="-122"/>
              </a:rPr>
              <a:t>、</a:t>
            </a:r>
            <a:r>
              <a:rPr sz="2800" b="1" kern="0" spc="-20" dirty="0">
                <a:solidFill>
                  <a:srgbClr val="FF0000">
                    <a:alpha val="100000"/>
                  </a:srgbClr>
                </a:solidFill>
                <a:latin typeface="微软雅黑" panose="020B0503020204020204" charset="-122"/>
                <a:ea typeface="微软雅黑" panose="020B0503020204020204" charset="-122"/>
                <a:cs typeface="微软雅黑" panose="020B0503020204020204" charset="-122"/>
              </a:rPr>
              <a:t> </a:t>
            </a:r>
            <a:r>
              <a:rPr lang="zh-CN" sz="2800" b="1" kern="0" spc="-20" dirty="0">
                <a:solidFill>
                  <a:srgbClr val="FF0000">
                    <a:alpha val="100000"/>
                  </a:srgbClr>
                </a:solidFill>
                <a:latin typeface="微软雅黑" panose="020B0503020204020204" charset="-122"/>
                <a:ea typeface="微软雅黑" panose="020B0503020204020204" charset="-122"/>
                <a:cs typeface="微软雅黑" panose="020B0503020204020204" charset="-122"/>
              </a:rPr>
              <a:t>团队成员</a:t>
            </a:r>
            <a:endParaRPr lang="zh-CN" sz="2800" b="1" kern="0" spc="-2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46" name="textbox 146"/>
          <p:cNvSpPr/>
          <p:nvPr/>
        </p:nvSpPr>
        <p:spPr>
          <a:xfrm>
            <a:off x="4086225" y="5568950"/>
            <a:ext cx="5982970" cy="311150"/>
          </a:xfrm>
          <a:prstGeom prst="rect">
            <a:avLst/>
          </a:prstGeom>
        </p:spPr>
        <p:txBody>
          <a:bodyPr vert="horz" wrap="square" lIns="0" tIns="0" rIns="0" bIns="0"/>
          <a:lstStyle/>
          <a:p>
            <a:pPr algn="l" rtl="0" eaLnBrk="0">
              <a:lnSpc>
                <a:spcPct val="86000"/>
              </a:lnSpc>
            </a:pPr>
            <a:r>
              <a:rPr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主要成员 </a:t>
            </a:r>
            <a:r>
              <a:rPr b="1" kern="0" spc="10" dirty="0">
                <a:solidFill>
                  <a:srgbClr val="000000">
                    <a:alpha val="100000"/>
                  </a:srgbClr>
                </a:solidFill>
                <a:latin typeface="Times New Roman" panose="02020603050405020304"/>
                <a:ea typeface="Times New Roman" panose="02020603050405020304"/>
                <a:cs typeface="Times New Roman" panose="02020603050405020304"/>
              </a:rPr>
              <a:t>(1</a:t>
            </a:r>
            <a:r>
              <a:rPr lang="en-US" b="1" kern="0" spc="10" dirty="0">
                <a:solidFill>
                  <a:srgbClr val="000000">
                    <a:alpha val="100000"/>
                  </a:srgbClr>
                </a:solidFill>
                <a:latin typeface="Times New Roman" panose="02020603050405020304"/>
                <a:ea typeface="Times New Roman" panose="02020603050405020304"/>
                <a:cs typeface="Times New Roman" panose="02020603050405020304"/>
              </a:rPr>
              <a:t>3</a:t>
            </a:r>
            <a:r>
              <a:rPr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人</a:t>
            </a:r>
            <a:r>
              <a:rPr b="1" kern="0" spc="10" dirty="0">
                <a:solidFill>
                  <a:srgbClr val="000000">
                    <a:alpha val="100000"/>
                  </a:srgbClr>
                </a:solidFill>
                <a:latin typeface="Times New Roman" panose="02020603050405020304"/>
                <a:ea typeface="Times New Roman" panose="02020603050405020304"/>
                <a:cs typeface="Times New Roman" panose="02020603050405020304"/>
              </a:rPr>
              <a:t>)</a:t>
            </a:r>
            <a:r>
              <a:rPr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：教授 </a:t>
            </a:r>
            <a:r>
              <a:rPr lang="en-US"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b="1" kern="0" spc="10" dirty="0">
                <a:solidFill>
                  <a:srgbClr val="000000">
                    <a:alpha val="100000"/>
                  </a:srgbClr>
                </a:solidFill>
                <a:latin typeface="Times New Roman" panose="02020603050405020304"/>
                <a:ea typeface="Times New Roman" panose="02020603050405020304"/>
                <a:cs typeface="Times New Roman" panose="02020603050405020304"/>
              </a:rPr>
              <a:t> </a:t>
            </a:r>
            <a:r>
              <a:rPr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人、</a:t>
            </a:r>
            <a:r>
              <a:rPr b="1" kern="0" spc="-39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副</a:t>
            </a:r>
            <a:r>
              <a:rPr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教授</a:t>
            </a:r>
            <a:r>
              <a:rPr b="1" kern="0" spc="4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en-US" b="1" kern="0" spc="440" dirty="0">
                <a:solidFill>
                  <a:srgbClr val="000000">
                    <a:alpha val="100000"/>
                  </a:srgbClr>
                </a:solidFill>
                <a:latin typeface="微软雅黑" panose="020B0503020204020204" charset="-122"/>
                <a:ea typeface="微软雅黑" panose="020B0503020204020204" charset="-122"/>
                <a:cs typeface="微软雅黑" panose="020B0503020204020204" charset="-122"/>
              </a:rPr>
              <a:t>9</a:t>
            </a:r>
            <a:r>
              <a:rPr b="1" kern="0" spc="10" dirty="0">
                <a:solidFill>
                  <a:srgbClr val="000000">
                    <a:alpha val="100000"/>
                  </a:srgbClr>
                </a:solidFill>
                <a:latin typeface="Times New Roman" panose="02020603050405020304"/>
                <a:ea typeface="Times New Roman" panose="02020603050405020304"/>
                <a:cs typeface="Times New Roman" panose="02020603050405020304"/>
              </a:rPr>
              <a:t> </a:t>
            </a:r>
            <a:r>
              <a:rPr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人</a:t>
            </a:r>
            <a:r>
              <a:rPr lang="zh-CN"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、青年博士</a:t>
            </a:r>
            <a:r>
              <a:rPr lang="en-US" altLang="zh-CN"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lang="zh-CN" altLang="en-US"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人</a:t>
            </a:r>
            <a:endParaRPr lang="zh-CN" altLang="en-US"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52" name="textbox 152"/>
          <p:cNvSpPr/>
          <p:nvPr/>
        </p:nvSpPr>
        <p:spPr>
          <a:xfrm>
            <a:off x="926465" y="4356100"/>
            <a:ext cx="767715" cy="426085"/>
          </a:xfrm>
          <a:prstGeom prst="rect">
            <a:avLst/>
          </a:prstGeom>
        </p:spPr>
        <p:txBody>
          <a:bodyPr vert="horz" wrap="square" lIns="0" tIns="0" rIns="0" bIns="0"/>
          <a:lstStyle/>
          <a:p>
            <a:pPr algn="ctr" rtl="0" eaLnBrk="0">
              <a:lnSpc>
                <a:spcPct val="100000"/>
              </a:lnSpc>
            </a:pPr>
            <a:r>
              <a:rPr lang="zh-CN" sz="900" kern="0" spc="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段海明</a:t>
            </a:r>
            <a:r>
              <a:rPr sz="900" kern="0" spc="-14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en-US" sz="900" kern="0" spc="-14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sz="900" kern="0" spc="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教授</a:t>
            </a:r>
            <a:endParaRPr sz="900" kern="0" spc="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a:p>
            <a:pPr algn="ctr" rtl="0" eaLnBrk="0">
              <a:lnSpc>
                <a:spcPct val="100000"/>
              </a:lnSpc>
            </a:pPr>
            <a:r>
              <a:rPr lang="zh-CN" sz="900" kern="0" spc="8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团队</a:t>
            </a:r>
            <a:r>
              <a:rPr sz="900" kern="0" spc="80" dirty="0">
                <a:solidFill>
                  <a:srgbClr val="FF0000">
                    <a:alpha val="100000"/>
                  </a:srgbClr>
                </a:solidFill>
                <a:latin typeface="黑体" panose="02010609060101010101" pitchFamily="49" charset="-122"/>
                <a:ea typeface="黑体" panose="02010609060101010101" pitchFamily="49" charset="-122"/>
                <a:cs typeface="黑体" panose="02010609060101010101" pitchFamily="49" charset="-122"/>
              </a:rPr>
              <a:t>负责人</a:t>
            </a:r>
            <a:endParaRPr lang="en-US" altLang="en-US" sz="900" dirty="0"/>
          </a:p>
        </p:txBody>
      </p:sp>
      <p:sp>
        <p:nvSpPr>
          <p:cNvPr id="158" name="textbox 158"/>
          <p:cNvSpPr/>
          <p:nvPr/>
        </p:nvSpPr>
        <p:spPr>
          <a:xfrm>
            <a:off x="2663190" y="2748915"/>
            <a:ext cx="1014730" cy="472440"/>
          </a:xfrm>
          <a:prstGeom prst="rect">
            <a:avLst/>
          </a:prstGeom>
        </p:spPr>
        <p:txBody>
          <a:bodyPr vert="horz" wrap="square" lIns="0" tIns="0" rIns="0" bIns="0"/>
          <a:lstStyle/>
          <a:p>
            <a:pPr algn="ctr" rtl="0" eaLnBrk="0">
              <a:lnSpc>
                <a:spcPct val="83000"/>
              </a:lnSpc>
            </a:pP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井群</a:t>
            </a:r>
            <a:r>
              <a:rPr lang="en-US" alt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副</a:t>
            </a:r>
            <a:r>
              <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教授</a:t>
            </a:r>
            <a:endPar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92710" indent="-80010" algn="ctr" rtl="0" eaLnBrk="0">
              <a:lnSpc>
                <a:spcPct val="108000"/>
              </a:lnSpc>
            </a:pP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a:t>
            </a: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计算）</a:t>
            </a:r>
            <a:endPar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p:txBody>
      </p:sp>
      <p:pic>
        <p:nvPicPr>
          <p:cNvPr id="160" name="picture 160"/>
          <p:cNvPicPr>
            <a:picLocks noChangeAspect="1"/>
          </p:cNvPicPr>
          <p:nvPr/>
        </p:nvPicPr>
        <p:blipFill>
          <a:blip r:embed="rId1"/>
          <a:stretch>
            <a:fillRect/>
          </a:stretch>
        </p:blipFill>
        <p:spPr>
          <a:xfrm rot="21600000">
            <a:off x="2256155" y="3039745"/>
            <a:ext cx="9751695" cy="76200"/>
          </a:xfrm>
          <a:prstGeom prst="rect">
            <a:avLst/>
          </a:prstGeom>
        </p:spPr>
      </p:pic>
      <p:pic>
        <p:nvPicPr>
          <p:cNvPr id="6" name="图片 5"/>
          <p:cNvPicPr/>
          <p:nvPr>
            <p:custDataLst>
              <p:tags r:id="rId2"/>
            </p:custDataLst>
          </p:nvPr>
        </p:nvPicPr>
        <p:blipFill>
          <a:blip r:embed="rId3"/>
          <a:stretch>
            <a:fillRect/>
          </a:stretch>
        </p:blipFill>
        <p:spPr>
          <a:xfrm>
            <a:off x="658495" y="2442845"/>
            <a:ext cx="1359535" cy="1826260"/>
          </a:xfrm>
          <a:prstGeom prst="rect">
            <a:avLst/>
          </a:prstGeom>
          <a:noFill/>
          <a:ln w="9525">
            <a:noFill/>
          </a:ln>
        </p:spPr>
      </p:pic>
      <p:pic>
        <p:nvPicPr>
          <p:cNvPr id="4" name="图片 3" descr="井群"/>
          <p:cNvPicPr>
            <a:picLocks noChangeAspect="1"/>
          </p:cNvPicPr>
          <p:nvPr/>
        </p:nvPicPr>
        <p:blipFill>
          <a:blip r:embed="rId4"/>
          <a:stretch>
            <a:fillRect/>
          </a:stretch>
        </p:blipFill>
        <p:spPr>
          <a:xfrm>
            <a:off x="2554605" y="1152525"/>
            <a:ext cx="1122680" cy="1477010"/>
          </a:xfrm>
          <a:prstGeom prst="rect">
            <a:avLst/>
          </a:prstGeom>
        </p:spPr>
      </p:pic>
      <p:pic>
        <p:nvPicPr>
          <p:cNvPr id="5" name="图片 4" descr="阿布来提阿布力孜"/>
          <p:cNvPicPr>
            <a:picLocks noChangeAspect="1"/>
          </p:cNvPicPr>
          <p:nvPr/>
        </p:nvPicPr>
        <p:blipFill>
          <a:blip r:embed="rId5"/>
          <a:stretch>
            <a:fillRect/>
          </a:stretch>
        </p:blipFill>
        <p:spPr>
          <a:xfrm>
            <a:off x="2559050" y="3154045"/>
            <a:ext cx="1151890" cy="1525905"/>
          </a:xfrm>
          <a:prstGeom prst="rect">
            <a:avLst/>
          </a:prstGeom>
        </p:spPr>
      </p:pic>
      <p:pic>
        <p:nvPicPr>
          <p:cNvPr id="7" name="图片 6" descr="陈楚"/>
          <p:cNvPicPr>
            <a:picLocks noChangeAspect="1"/>
          </p:cNvPicPr>
          <p:nvPr/>
        </p:nvPicPr>
        <p:blipFill>
          <a:blip r:embed="rId6"/>
          <a:stretch>
            <a:fillRect/>
          </a:stretch>
        </p:blipFill>
        <p:spPr>
          <a:xfrm>
            <a:off x="5625465" y="1212215"/>
            <a:ext cx="1256665" cy="1456055"/>
          </a:xfrm>
          <a:prstGeom prst="rect">
            <a:avLst/>
          </a:prstGeom>
        </p:spPr>
      </p:pic>
      <p:pic>
        <p:nvPicPr>
          <p:cNvPr id="9" name="图片 8" descr="姚晓龙"/>
          <p:cNvPicPr>
            <a:picLocks noChangeAspect="1"/>
          </p:cNvPicPr>
          <p:nvPr/>
        </p:nvPicPr>
        <p:blipFill>
          <a:blip r:embed="rId7"/>
          <a:stretch>
            <a:fillRect/>
          </a:stretch>
        </p:blipFill>
        <p:spPr>
          <a:xfrm>
            <a:off x="7284085" y="1160145"/>
            <a:ext cx="1179830" cy="1480185"/>
          </a:xfrm>
          <a:prstGeom prst="rect">
            <a:avLst/>
          </a:prstGeom>
        </p:spPr>
      </p:pic>
      <p:pic>
        <p:nvPicPr>
          <p:cNvPr id="10" name="图片 9" descr="买买提艾力巴克"/>
          <p:cNvPicPr>
            <a:picLocks noChangeAspect="1"/>
          </p:cNvPicPr>
          <p:nvPr/>
        </p:nvPicPr>
        <p:blipFill>
          <a:blip r:embed="rId8"/>
          <a:stretch>
            <a:fillRect/>
          </a:stretch>
        </p:blipFill>
        <p:spPr>
          <a:xfrm>
            <a:off x="4121785" y="1226820"/>
            <a:ext cx="1124585" cy="1436370"/>
          </a:xfrm>
          <a:prstGeom prst="rect">
            <a:avLst/>
          </a:prstGeom>
        </p:spPr>
      </p:pic>
      <p:pic>
        <p:nvPicPr>
          <p:cNvPr id="12" name="图片 11" descr="李蕊"/>
          <p:cNvPicPr>
            <a:picLocks noChangeAspect="1"/>
          </p:cNvPicPr>
          <p:nvPr/>
        </p:nvPicPr>
        <p:blipFill>
          <a:blip r:embed="rId9"/>
          <a:stretch>
            <a:fillRect/>
          </a:stretch>
        </p:blipFill>
        <p:spPr>
          <a:xfrm>
            <a:off x="4210050" y="3153410"/>
            <a:ext cx="1056005" cy="1528445"/>
          </a:xfrm>
          <a:prstGeom prst="rect">
            <a:avLst/>
          </a:prstGeom>
        </p:spPr>
      </p:pic>
      <p:pic>
        <p:nvPicPr>
          <p:cNvPr id="13" name="图片 12" descr="谢雪芳"/>
          <p:cNvPicPr>
            <a:picLocks noChangeAspect="1"/>
          </p:cNvPicPr>
          <p:nvPr/>
        </p:nvPicPr>
        <p:blipFill>
          <a:blip r:embed="rId10"/>
          <a:stretch>
            <a:fillRect/>
          </a:stretch>
        </p:blipFill>
        <p:spPr>
          <a:xfrm>
            <a:off x="10675620" y="1152525"/>
            <a:ext cx="1047750" cy="1461770"/>
          </a:xfrm>
          <a:prstGeom prst="rect">
            <a:avLst/>
          </a:prstGeom>
        </p:spPr>
      </p:pic>
      <p:pic>
        <p:nvPicPr>
          <p:cNvPr id="14" name="图片 13" descr="孙君"/>
          <p:cNvPicPr>
            <a:picLocks noChangeAspect="1"/>
          </p:cNvPicPr>
          <p:nvPr/>
        </p:nvPicPr>
        <p:blipFill>
          <a:blip r:embed="rId11"/>
          <a:stretch>
            <a:fillRect/>
          </a:stretch>
        </p:blipFill>
        <p:spPr>
          <a:xfrm>
            <a:off x="8978900" y="1142365"/>
            <a:ext cx="996950" cy="1521460"/>
          </a:xfrm>
          <a:prstGeom prst="rect">
            <a:avLst/>
          </a:prstGeom>
        </p:spPr>
      </p:pic>
      <p:pic>
        <p:nvPicPr>
          <p:cNvPr id="15" name="图片 14" descr="热比古丽"/>
          <p:cNvPicPr>
            <a:picLocks noChangeAspect="1"/>
          </p:cNvPicPr>
          <p:nvPr/>
        </p:nvPicPr>
        <p:blipFill>
          <a:blip r:embed="rId12"/>
          <a:stretch>
            <a:fillRect/>
          </a:stretch>
        </p:blipFill>
        <p:spPr>
          <a:xfrm>
            <a:off x="5857240" y="3181985"/>
            <a:ext cx="1016000" cy="1456055"/>
          </a:xfrm>
          <a:prstGeom prst="rect">
            <a:avLst/>
          </a:prstGeom>
        </p:spPr>
      </p:pic>
      <p:sp>
        <p:nvSpPr>
          <p:cNvPr id="16" name="textbox 158"/>
          <p:cNvSpPr/>
          <p:nvPr>
            <p:custDataLst>
              <p:tags r:id="rId13"/>
            </p:custDataLst>
          </p:nvPr>
        </p:nvSpPr>
        <p:spPr>
          <a:xfrm>
            <a:off x="7505700" y="4687570"/>
            <a:ext cx="862965" cy="472440"/>
          </a:xfrm>
          <a:prstGeom prst="rect">
            <a:avLst/>
          </a:prstGeom>
        </p:spPr>
        <p:txBody>
          <a:bodyPr vert="horz" wrap="square" lIns="0" tIns="0" rIns="0" bIns="0"/>
          <a:p>
            <a:pPr algn="l" rtl="0" eaLnBrk="0">
              <a:lnSpc>
                <a:spcPct val="83000"/>
              </a:lnSpc>
            </a:pPr>
            <a:endParaRPr lang="en-US" altLang="en-US" sz="100" dirty="0"/>
          </a:p>
          <a:p>
            <a:pPr marL="92710" indent="-80010" algn="ctr" rtl="0" eaLnBrk="0">
              <a:lnSpc>
                <a:spcPct val="108000"/>
              </a:lnSpc>
            </a:pP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李佳林</a:t>
            </a:r>
            <a:r>
              <a:rPr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zh-CN" alt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副</a:t>
            </a:r>
            <a:r>
              <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教授</a:t>
            </a: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（计算）</a:t>
            </a:r>
            <a:endPar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p:txBody>
      </p:sp>
      <p:sp>
        <p:nvSpPr>
          <p:cNvPr id="17" name="textbox 158"/>
          <p:cNvSpPr/>
          <p:nvPr>
            <p:custDataLst>
              <p:tags r:id="rId14"/>
            </p:custDataLst>
          </p:nvPr>
        </p:nvSpPr>
        <p:spPr>
          <a:xfrm>
            <a:off x="4121785" y="2748915"/>
            <a:ext cx="1209040" cy="472440"/>
          </a:xfrm>
          <a:prstGeom prst="rect">
            <a:avLst/>
          </a:prstGeom>
        </p:spPr>
        <p:txBody>
          <a:bodyPr vert="horz" wrap="square" lIns="0" tIns="0" rIns="0" bIns="0"/>
          <a:p>
            <a:pPr algn="ctr" rtl="0" eaLnBrk="0">
              <a:lnSpc>
                <a:spcPct val="83000"/>
              </a:lnSpc>
            </a:pP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买买提艾力</a:t>
            </a:r>
            <a:r>
              <a:rPr lang="zh-CN" sz="900" kern="0" spc="-170" dirty="0">
                <a:solidFill>
                  <a:srgbClr val="000066">
                    <a:alpha val="100000"/>
                  </a:srgbClr>
                </a:solidFill>
                <a:latin typeface="仿宋" panose="02010609060101010101" charset="-122"/>
                <a:ea typeface="仿宋" panose="02010609060101010101" charset="-122"/>
                <a:cs typeface="黑体" panose="02010609060101010101" pitchFamily="49" charset="-122"/>
              </a:rPr>
              <a:t>·</a:t>
            </a: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巴克</a:t>
            </a:r>
            <a:r>
              <a:rPr lang="en-US" alt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副</a:t>
            </a:r>
            <a:r>
              <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教授</a:t>
            </a:r>
            <a:endPar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92710" indent="-80010" algn="ctr" rtl="0" eaLnBrk="0">
              <a:lnSpc>
                <a:spcPct val="108000"/>
              </a:lnSpc>
            </a:pP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a:t>
            </a: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计算）</a:t>
            </a:r>
            <a:endPar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p:txBody>
      </p:sp>
      <p:sp>
        <p:nvSpPr>
          <p:cNvPr id="18" name="textbox 158"/>
          <p:cNvSpPr/>
          <p:nvPr>
            <p:custDataLst>
              <p:tags r:id="rId15"/>
            </p:custDataLst>
          </p:nvPr>
        </p:nvSpPr>
        <p:spPr>
          <a:xfrm>
            <a:off x="5765165" y="2717165"/>
            <a:ext cx="1014730" cy="472440"/>
          </a:xfrm>
          <a:prstGeom prst="rect">
            <a:avLst/>
          </a:prstGeom>
        </p:spPr>
        <p:txBody>
          <a:bodyPr vert="horz" wrap="square" lIns="0" tIns="0" rIns="0" bIns="0"/>
          <a:lstStyle/>
          <a:p>
            <a:pPr algn="ctr" rtl="0" eaLnBrk="0">
              <a:lnSpc>
                <a:spcPct val="83000"/>
              </a:lnSpc>
            </a:pP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陈楚</a:t>
            </a:r>
            <a:r>
              <a:rPr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副</a:t>
            </a:r>
            <a:r>
              <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教授</a:t>
            </a:r>
            <a:endPar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92710" indent="-80010" algn="ctr" rtl="0" eaLnBrk="0">
              <a:lnSpc>
                <a:spcPct val="108000"/>
              </a:lnSpc>
            </a:pP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a:t>
            </a: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计算）</a:t>
            </a:r>
            <a:endPar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p:txBody>
      </p:sp>
      <p:sp>
        <p:nvSpPr>
          <p:cNvPr id="19" name="textbox 158"/>
          <p:cNvSpPr/>
          <p:nvPr>
            <p:custDataLst>
              <p:tags r:id="rId16"/>
            </p:custDataLst>
          </p:nvPr>
        </p:nvSpPr>
        <p:spPr>
          <a:xfrm>
            <a:off x="7329170" y="2709545"/>
            <a:ext cx="1014730" cy="472440"/>
          </a:xfrm>
          <a:prstGeom prst="rect">
            <a:avLst/>
          </a:prstGeom>
        </p:spPr>
        <p:txBody>
          <a:bodyPr vert="horz" wrap="square" lIns="0" tIns="0" rIns="0" bIns="0"/>
          <a:lstStyle/>
          <a:p>
            <a:pPr algn="ctr" rtl="0" eaLnBrk="0">
              <a:lnSpc>
                <a:spcPct val="83000"/>
              </a:lnSpc>
            </a:pP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姚晓龙</a:t>
            </a:r>
            <a:r>
              <a:rPr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副</a:t>
            </a:r>
            <a:r>
              <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教授</a:t>
            </a:r>
            <a:endPar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92710" indent="-80010" algn="ctr" rtl="0" eaLnBrk="0">
              <a:lnSpc>
                <a:spcPct val="108000"/>
              </a:lnSpc>
            </a:pP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a:t>
            </a: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计算）</a:t>
            </a:r>
            <a:endPar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p:txBody>
      </p:sp>
      <p:sp>
        <p:nvSpPr>
          <p:cNvPr id="20" name="textbox 158"/>
          <p:cNvSpPr/>
          <p:nvPr>
            <p:custDataLst>
              <p:tags r:id="rId17"/>
            </p:custDataLst>
          </p:nvPr>
        </p:nvSpPr>
        <p:spPr>
          <a:xfrm>
            <a:off x="9001125" y="2724150"/>
            <a:ext cx="1014730" cy="472440"/>
          </a:xfrm>
          <a:prstGeom prst="rect">
            <a:avLst/>
          </a:prstGeom>
        </p:spPr>
        <p:txBody>
          <a:bodyPr vert="horz" wrap="square" lIns="0" tIns="0" rIns="0" bIns="0"/>
          <a:lstStyle/>
          <a:p>
            <a:pPr algn="ctr" rtl="0" eaLnBrk="0">
              <a:lnSpc>
                <a:spcPct val="83000"/>
              </a:lnSpc>
            </a:pP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孙君</a:t>
            </a:r>
            <a:r>
              <a:rPr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副</a:t>
            </a:r>
            <a:r>
              <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教授</a:t>
            </a:r>
            <a:endPar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92710" indent="-80010" algn="ctr" rtl="0" eaLnBrk="0">
              <a:lnSpc>
                <a:spcPct val="108000"/>
              </a:lnSpc>
            </a:pP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（实验</a:t>
            </a:r>
            <a:r>
              <a:rPr lang="en-US" alt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a:t>
            </a: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计算）</a:t>
            </a:r>
            <a:endPar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p:txBody>
      </p:sp>
      <p:sp>
        <p:nvSpPr>
          <p:cNvPr id="21" name="textbox 158"/>
          <p:cNvSpPr/>
          <p:nvPr>
            <p:custDataLst>
              <p:tags r:id="rId18"/>
            </p:custDataLst>
          </p:nvPr>
        </p:nvSpPr>
        <p:spPr>
          <a:xfrm>
            <a:off x="10708640" y="2681605"/>
            <a:ext cx="1014730" cy="472440"/>
          </a:xfrm>
          <a:prstGeom prst="rect">
            <a:avLst/>
          </a:prstGeom>
        </p:spPr>
        <p:txBody>
          <a:bodyPr vert="horz" wrap="square" lIns="0" tIns="0" rIns="0" bIns="0"/>
          <a:lstStyle/>
          <a:p>
            <a:pPr algn="ctr" rtl="0" eaLnBrk="0">
              <a:lnSpc>
                <a:spcPct val="83000"/>
              </a:lnSpc>
            </a:pP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谢雪芳</a:t>
            </a:r>
            <a:r>
              <a:rPr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副</a:t>
            </a:r>
            <a:r>
              <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教授</a:t>
            </a:r>
            <a:endPar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92710" indent="-80010" algn="ctr" rtl="0" eaLnBrk="0">
              <a:lnSpc>
                <a:spcPct val="108000"/>
              </a:lnSpc>
            </a:pP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（实验</a:t>
            </a:r>
            <a:r>
              <a:rPr lang="en-US" alt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a:t>
            </a: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计算）</a:t>
            </a:r>
            <a:endPar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p:txBody>
      </p:sp>
      <p:sp>
        <p:nvSpPr>
          <p:cNvPr id="22" name="textbox 158"/>
          <p:cNvSpPr/>
          <p:nvPr>
            <p:custDataLst>
              <p:tags r:id="rId19"/>
            </p:custDataLst>
          </p:nvPr>
        </p:nvSpPr>
        <p:spPr>
          <a:xfrm>
            <a:off x="10896600" y="4718685"/>
            <a:ext cx="862965" cy="472440"/>
          </a:xfrm>
          <a:prstGeom prst="rect">
            <a:avLst/>
          </a:prstGeom>
        </p:spPr>
        <p:txBody>
          <a:bodyPr vert="horz" wrap="square" lIns="0" tIns="0" rIns="0" bIns="0"/>
          <a:p>
            <a:pPr algn="l" rtl="0" eaLnBrk="0">
              <a:lnSpc>
                <a:spcPct val="83000"/>
              </a:lnSpc>
            </a:pPr>
            <a:endParaRPr lang="en-US" altLang="en-US" sz="100" dirty="0"/>
          </a:p>
          <a:p>
            <a:pPr marL="92710" indent="-80010" algn="ctr" rtl="0" eaLnBrk="0">
              <a:lnSpc>
                <a:spcPct val="108000"/>
              </a:lnSpc>
            </a:pP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陈轩</a:t>
            </a:r>
            <a:r>
              <a:rPr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zh-CN" alt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博士</a:t>
            </a:r>
            <a:endPar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92710" indent="-80010" algn="ctr" rtl="0" eaLnBrk="0">
              <a:lnSpc>
                <a:spcPct val="108000"/>
              </a:lnSpc>
            </a:pP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（计算）</a:t>
            </a:r>
            <a:endPar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p:txBody>
      </p:sp>
      <p:sp>
        <p:nvSpPr>
          <p:cNvPr id="23" name="textbox 158"/>
          <p:cNvSpPr/>
          <p:nvPr>
            <p:custDataLst>
              <p:tags r:id="rId20"/>
            </p:custDataLst>
          </p:nvPr>
        </p:nvSpPr>
        <p:spPr>
          <a:xfrm>
            <a:off x="2456180" y="4765040"/>
            <a:ext cx="1319530" cy="472440"/>
          </a:xfrm>
          <a:prstGeom prst="rect">
            <a:avLst/>
          </a:prstGeom>
        </p:spPr>
        <p:txBody>
          <a:bodyPr vert="horz" wrap="square" lIns="0" tIns="0" rIns="0" bIns="0"/>
          <a:p>
            <a:pPr algn="l" rtl="0" eaLnBrk="0">
              <a:lnSpc>
                <a:spcPct val="83000"/>
              </a:lnSpc>
            </a:pPr>
            <a:endParaRPr lang="en-US" altLang="en-US" sz="100" dirty="0"/>
          </a:p>
          <a:p>
            <a:pPr marL="92710" indent="-80010" algn="ctr" rtl="0" eaLnBrk="0">
              <a:lnSpc>
                <a:spcPct val="108000"/>
              </a:lnSpc>
            </a:pP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阿布来提</a:t>
            </a:r>
            <a:r>
              <a:rPr lang="zh-CN" sz="900" kern="0" spc="-170" dirty="0">
                <a:solidFill>
                  <a:srgbClr val="000066">
                    <a:alpha val="100000"/>
                  </a:srgbClr>
                </a:solidFill>
                <a:latin typeface="仿宋" panose="02010609060101010101" charset="-122"/>
                <a:ea typeface="仿宋" panose="02010609060101010101" charset="-122"/>
                <a:cs typeface="黑体" panose="02010609060101010101" pitchFamily="49" charset="-122"/>
              </a:rPr>
              <a:t>·</a:t>
            </a: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阿布力孜</a:t>
            </a:r>
            <a:r>
              <a:rPr lang="en-US" alt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教授</a:t>
            </a:r>
            <a:endPar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92710" indent="-80010" algn="ctr" rtl="0" eaLnBrk="0">
              <a:lnSpc>
                <a:spcPct val="108000"/>
              </a:lnSpc>
            </a:pP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（实验</a:t>
            </a:r>
            <a:r>
              <a:rPr lang="en-US" alt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a:t>
            </a: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计算）</a:t>
            </a:r>
            <a:endPar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p:txBody>
      </p:sp>
      <p:sp>
        <p:nvSpPr>
          <p:cNvPr id="24" name="textbox 158"/>
          <p:cNvSpPr/>
          <p:nvPr>
            <p:custDataLst>
              <p:tags r:id="rId21"/>
            </p:custDataLst>
          </p:nvPr>
        </p:nvSpPr>
        <p:spPr>
          <a:xfrm>
            <a:off x="4383405" y="4746625"/>
            <a:ext cx="862965" cy="472440"/>
          </a:xfrm>
          <a:prstGeom prst="rect">
            <a:avLst/>
          </a:prstGeom>
        </p:spPr>
        <p:txBody>
          <a:bodyPr vert="horz" wrap="square" lIns="0" tIns="0" rIns="0" bIns="0"/>
          <a:p>
            <a:pPr algn="l" rtl="0" eaLnBrk="0">
              <a:lnSpc>
                <a:spcPct val="83000"/>
              </a:lnSpc>
            </a:pPr>
            <a:endParaRPr lang="en-US" altLang="en-US" sz="100" dirty="0"/>
          </a:p>
          <a:p>
            <a:pPr marL="92710" indent="-80010" algn="ctr" rtl="0" eaLnBrk="0">
              <a:lnSpc>
                <a:spcPct val="108000"/>
              </a:lnSpc>
            </a:pPr>
            <a:r>
              <a:rPr lang="zh-CN" alt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李蕊</a:t>
            </a:r>
            <a:r>
              <a:rPr lang="en-US" alt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zh-CN" alt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副</a:t>
            </a:r>
            <a:r>
              <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教授</a:t>
            </a:r>
            <a:endPar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92710" indent="-80010" algn="ctr" rtl="0" eaLnBrk="0">
              <a:lnSpc>
                <a:spcPct val="108000"/>
              </a:lnSpc>
            </a:pP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（实验</a:t>
            </a:r>
            <a:r>
              <a:rPr lang="en-US" alt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a:t>
            </a: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计算）</a:t>
            </a:r>
            <a:endPar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p:txBody>
      </p:sp>
      <p:sp>
        <p:nvSpPr>
          <p:cNvPr id="25" name="textbox 158"/>
          <p:cNvSpPr/>
          <p:nvPr>
            <p:custDataLst>
              <p:tags r:id="rId22"/>
            </p:custDataLst>
          </p:nvPr>
        </p:nvSpPr>
        <p:spPr>
          <a:xfrm>
            <a:off x="9201150" y="4736465"/>
            <a:ext cx="862965" cy="472440"/>
          </a:xfrm>
          <a:prstGeom prst="rect">
            <a:avLst/>
          </a:prstGeom>
        </p:spPr>
        <p:txBody>
          <a:bodyPr vert="horz" wrap="square" lIns="0" tIns="0" rIns="0" bIns="0"/>
          <a:p>
            <a:pPr algn="l" rtl="0" eaLnBrk="0">
              <a:lnSpc>
                <a:spcPct val="83000"/>
              </a:lnSpc>
            </a:pPr>
            <a:endParaRPr lang="en-US" altLang="en-US" sz="100" dirty="0"/>
          </a:p>
          <a:p>
            <a:pPr marL="92710" indent="-80010" algn="ctr" rtl="0" eaLnBrk="0">
              <a:lnSpc>
                <a:spcPct val="108000"/>
              </a:lnSpc>
            </a:pPr>
            <a:r>
              <a:rPr lang="zh-CN"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李奥林</a:t>
            </a:r>
            <a:r>
              <a:rPr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zh-CN" alt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博士</a:t>
            </a:r>
            <a:endPar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92710" indent="-80010" algn="ctr" rtl="0" eaLnBrk="0">
              <a:lnSpc>
                <a:spcPct val="108000"/>
              </a:lnSpc>
            </a:pP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（计算）</a:t>
            </a:r>
            <a:endPar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p:txBody>
      </p:sp>
      <p:sp>
        <p:nvSpPr>
          <p:cNvPr id="26" name="textbox 158"/>
          <p:cNvSpPr/>
          <p:nvPr>
            <p:custDataLst>
              <p:tags r:id="rId23"/>
            </p:custDataLst>
          </p:nvPr>
        </p:nvSpPr>
        <p:spPr>
          <a:xfrm>
            <a:off x="5699760" y="4704080"/>
            <a:ext cx="1331595" cy="472440"/>
          </a:xfrm>
          <a:prstGeom prst="rect">
            <a:avLst/>
          </a:prstGeom>
        </p:spPr>
        <p:txBody>
          <a:bodyPr vert="horz" wrap="square" lIns="0" tIns="0" rIns="0" bIns="0"/>
          <a:p>
            <a:pPr algn="l" rtl="0" eaLnBrk="0">
              <a:lnSpc>
                <a:spcPct val="83000"/>
              </a:lnSpc>
            </a:pPr>
            <a:endParaRPr lang="en-US" altLang="en-US" sz="100" dirty="0"/>
          </a:p>
          <a:p>
            <a:pPr marL="92710" indent="-80010" algn="ctr" rtl="0" eaLnBrk="0">
              <a:lnSpc>
                <a:spcPct val="108000"/>
              </a:lnSpc>
            </a:pPr>
            <a:r>
              <a:rPr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热比古丽</a:t>
            </a:r>
            <a:r>
              <a:rPr sz="900" kern="0" spc="-170" dirty="0">
                <a:solidFill>
                  <a:srgbClr val="000066">
                    <a:alpha val="100000"/>
                  </a:srgbClr>
                </a:solidFill>
                <a:latin typeface="仿宋" panose="02010609060101010101" charset="-122"/>
                <a:ea typeface="仿宋" panose="02010609060101010101" charset="-122"/>
                <a:cs typeface="黑体" panose="02010609060101010101" pitchFamily="49" charset="-122"/>
              </a:rPr>
              <a:t>·</a:t>
            </a:r>
            <a:r>
              <a:rPr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图尔逊</a:t>
            </a:r>
            <a:r>
              <a:rPr 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  </a:t>
            </a:r>
            <a:r>
              <a:rPr lang="zh-CN" altLang="en-US" sz="900" kern="0" spc="-17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副</a:t>
            </a:r>
            <a:r>
              <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教授</a:t>
            </a:r>
            <a:endParaRPr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a:p>
            <a:pPr marL="92710" indent="-80010" algn="ctr" rtl="0" eaLnBrk="0">
              <a:lnSpc>
                <a:spcPct val="108000"/>
              </a:lnSpc>
            </a:pP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（实验</a:t>
            </a:r>
            <a:r>
              <a:rPr lang="en-US" alt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a:t>
            </a:r>
            <a:r>
              <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rPr>
              <a:t>计算）</a:t>
            </a:r>
            <a:endParaRPr lang="zh-CN" sz="900" kern="0" spc="80" dirty="0">
              <a:solidFill>
                <a:srgbClr val="000066">
                  <a:alpha val="100000"/>
                </a:srgbClr>
              </a:solidFill>
              <a:latin typeface="黑体" panose="02010609060101010101" pitchFamily="49" charset="-122"/>
              <a:ea typeface="黑体" panose="02010609060101010101" pitchFamily="49" charset="-122"/>
              <a:cs typeface="黑体" panose="02010609060101010101" pitchFamily="49" charset="-122"/>
            </a:endParaRPr>
          </a:p>
        </p:txBody>
      </p:sp>
      <p:pic>
        <p:nvPicPr>
          <p:cNvPr id="28" name="picture 160"/>
          <p:cNvPicPr>
            <a:picLocks noChangeAspect="1"/>
          </p:cNvPicPr>
          <p:nvPr>
            <p:custDataLst>
              <p:tags r:id="rId24"/>
            </p:custDataLst>
          </p:nvPr>
        </p:nvPicPr>
        <p:blipFill>
          <a:blip r:embed="rId1"/>
          <a:stretch>
            <a:fillRect/>
          </a:stretch>
        </p:blipFill>
        <p:spPr>
          <a:xfrm rot="21600000">
            <a:off x="2256155" y="5379720"/>
            <a:ext cx="9751695" cy="76200"/>
          </a:xfrm>
          <a:prstGeom prst="rect">
            <a:avLst/>
          </a:prstGeom>
        </p:spPr>
      </p:pic>
      <p:pic>
        <p:nvPicPr>
          <p:cNvPr id="27" name="图片 26" descr="李奥林"/>
          <p:cNvPicPr>
            <a:picLocks noChangeAspect="1"/>
          </p:cNvPicPr>
          <p:nvPr/>
        </p:nvPicPr>
        <p:blipFill>
          <a:blip r:embed="rId25"/>
          <a:stretch>
            <a:fillRect/>
          </a:stretch>
        </p:blipFill>
        <p:spPr>
          <a:xfrm>
            <a:off x="9052560" y="3173730"/>
            <a:ext cx="1076325" cy="1504950"/>
          </a:xfrm>
          <a:prstGeom prst="rect">
            <a:avLst/>
          </a:prstGeom>
        </p:spPr>
      </p:pic>
      <p:pic>
        <p:nvPicPr>
          <p:cNvPr id="29" name="图片 28" descr="李佳林"/>
          <p:cNvPicPr>
            <a:picLocks noChangeAspect="1"/>
          </p:cNvPicPr>
          <p:nvPr/>
        </p:nvPicPr>
        <p:blipFill>
          <a:blip r:embed="rId26"/>
          <a:stretch>
            <a:fillRect/>
          </a:stretch>
        </p:blipFill>
        <p:spPr>
          <a:xfrm>
            <a:off x="7357745" y="3153410"/>
            <a:ext cx="1158875" cy="1472565"/>
          </a:xfrm>
          <a:prstGeom prst="rect">
            <a:avLst/>
          </a:prstGeom>
        </p:spPr>
      </p:pic>
      <p:pic>
        <p:nvPicPr>
          <p:cNvPr id="30" name="图片 29" descr="陈轩"/>
          <p:cNvPicPr>
            <a:picLocks noChangeAspect="1"/>
          </p:cNvPicPr>
          <p:nvPr/>
        </p:nvPicPr>
        <p:blipFill>
          <a:blip r:embed="rId27"/>
          <a:stretch>
            <a:fillRect/>
          </a:stretch>
        </p:blipFill>
        <p:spPr>
          <a:xfrm>
            <a:off x="10726420" y="3192145"/>
            <a:ext cx="1118870" cy="1450340"/>
          </a:xfrm>
          <a:prstGeom prst="rect">
            <a:avLst/>
          </a:prstGeom>
        </p:spPr>
      </p:pic>
      <p:sp>
        <p:nvSpPr>
          <p:cNvPr id="3" name="对话气泡: 矩形 33"/>
          <p:cNvSpPr/>
          <p:nvPr/>
        </p:nvSpPr>
        <p:spPr>
          <a:xfrm>
            <a:off x="127"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a:buClrTx/>
              <a:buSzTx/>
              <a:buFontTx/>
            </a:pP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四、</a:t>
            </a:r>
            <a:r>
              <a:rPr lang="zh-CN" sz="3600" kern="0" spc="110" dirty="0">
                <a:ln w="7972" cap="flat" cmpd="sng">
                  <a:solidFill>
                    <a:srgbClr val="FFFFFF">
                      <a:alpha val="100000"/>
                    </a:srgbClr>
                  </a:solidFill>
                  <a:prstDash val="solid"/>
                  <a:bevel/>
                </a:ln>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sym typeface="+mn-ea"/>
              </a:rPr>
              <a:t>低维凝聚态体系的计算模拟科研团队</a:t>
            </a:r>
            <a:endPar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3" name="文本框 2"/>
          <p:cNvSpPr txBox="1"/>
          <p:nvPr/>
        </p:nvSpPr>
        <p:spPr>
          <a:xfrm>
            <a:off x="0" y="78154"/>
            <a:ext cx="12191999" cy="645160"/>
          </a:xfrm>
          <a:prstGeom prst="rect">
            <a:avLst/>
          </a:prstGeom>
          <a:noFill/>
        </p:spPr>
        <p:txBody>
          <a:bodyPr wrap="square" rtlCol="0">
            <a:spAutoFit/>
            <a:scene3d>
              <a:camera prst="orthographicFront"/>
              <a:lightRig rig="threePt" dir="t"/>
            </a:scene3d>
          </a:bodyPr>
          <a:lstStyle/>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二</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a:t>
            </a:r>
            <a:r>
              <a:rPr lang="zh-CN" altLang="en-US" sz="3600" b="1">
                <a:solidFill>
                  <a:schemeClr val="bg1"/>
                </a:solidFill>
                <a:latin typeface="黑体" panose="02010609060101010101" pitchFamily="49" charset="-122"/>
                <a:ea typeface="黑体" panose="02010609060101010101" pitchFamily="49" charset="-122"/>
                <a:sym typeface="+mn-ea"/>
              </a:rPr>
              <a:t>天体物理科研团队</a:t>
            </a:r>
            <a:endParaRPr lang="zh-CN" altLang="en-US" sz="3600" b="1" dirty="0">
              <a:solidFill>
                <a:schemeClr val="bg1"/>
              </a:solidFill>
              <a:effectLst>
                <a:innerShdw blurRad="63500" dist="50800" dir="13500000">
                  <a:srgbClr val="000000">
                    <a:alpha val="50000"/>
                  </a:srgbClr>
                </a:innerShdw>
              </a:effectLst>
              <a:latin typeface="黑体" panose="02010609060101010101" pitchFamily="49" charset="-122"/>
              <a:ea typeface="黑体" panose="02010609060101010101" pitchFamily="49" charset="-122"/>
              <a:sym typeface="+mn-ea"/>
            </a:endParaRPr>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smtClean="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327660" y="1097915"/>
            <a:ext cx="8802370" cy="521970"/>
          </a:xfrm>
          <a:prstGeom prst="rect">
            <a:avLst/>
          </a:prstGeom>
          <a:noFill/>
        </p:spPr>
        <p:txBody>
          <a:bodyPr wrap="square" rtlCol="0">
            <a:spAutoFit/>
          </a:bodyPr>
          <a:p>
            <a:r>
              <a:rPr lang="en-US" altLang="zh-CN" sz="2800" b="1">
                <a:solidFill>
                  <a:srgbClr val="FF0000"/>
                </a:solidFill>
                <a:latin typeface="方正小标宋_GBK" panose="03000509000000000000" charset="-122"/>
                <a:ea typeface="方正小标宋_GBK" panose="03000509000000000000" charset="-122"/>
                <a:cs typeface="方正小标宋_GBK" panose="03000509000000000000" charset="-122"/>
              </a:rPr>
              <a:t>3</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rPr>
              <a:t>、研究成果（</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项目、</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rPr>
              <a:t>论文、获奖）</a:t>
            </a:r>
            <a:endPar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sp>
        <p:nvSpPr>
          <p:cNvPr id="12" name="文本框 11"/>
          <p:cNvSpPr txBox="1"/>
          <p:nvPr/>
        </p:nvSpPr>
        <p:spPr>
          <a:xfrm>
            <a:off x="327660" y="1675765"/>
            <a:ext cx="11122660" cy="4596765"/>
          </a:xfrm>
          <a:prstGeom prst="rect">
            <a:avLst/>
          </a:prstGeom>
          <a:noFill/>
        </p:spPr>
        <p:txBody>
          <a:bodyPr wrap="square" rtlCol="0" anchor="t">
            <a:noAutofit/>
          </a:bodyPr>
          <a:lstStyle/>
          <a:p>
            <a:pPr algn="just">
              <a:lnSpc>
                <a:spcPct val="200000"/>
              </a:lnSpc>
              <a:buClrTx/>
              <a:buSzTx/>
              <a:buFontTx/>
            </a:pPr>
            <a:r>
              <a:rPr lang="en-US" altLang="zh-CN" sz="2400" b="1"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项目：</a:t>
            </a:r>
            <a:r>
              <a:rPr lang="en-US" alt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团队成员先后申请获批</a:t>
            </a:r>
            <a:r>
              <a:rPr lang="zh-CN"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国家自然科学基金</a:t>
            </a:r>
            <a:r>
              <a:rPr lang="zh-CN" sz="2400" b="1" dirty="0">
                <a:latin typeface="方正小标宋_GBK" panose="03000509000000000000" charset="-122"/>
                <a:ea typeface="方正小标宋_GBK" panose="03000509000000000000" charset="-122"/>
                <a:cs typeface="方正小标宋_GBK" panose="03000509000000000000" charset="-122"/>
                <a:sym typeface="+mn-ea"/>
              </a:rPr>
              <a:t>（</a:t>
            </a:r>
            <a:r>
              <a:rPr lang="zh-CN" altLang="en-US"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重大研究计划项目（子课</a:t>
            </a:r>
            <a:endParaRPr lang="zh-CN" altLang="en-US"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endParaRPr>
          </a:p>
          <a:p>
            <a:pPr algn="just">
              <a:lnSpc>
                <a:spcPct val="200000"/>
              </a:lnSpc>
              <a:buClrTx/>
              <a:buSzTx/>
              <a:buFontTx/>
            </a:pPr>
            <a:r>
              <a:rPr lang="zh-CN" altLang="en-US"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en-US" alt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zh-CN" altLang="en-US"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题）</a:t>
            </a:r>
            <a:r>
              <a:rPr 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、地区项目、专项项目）、</a:t>
            </a:r>
            <a:r>
              <a:rPr lang="zh-CN"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省部级基金</a:t>
            </a:r>
            <a:r>
              <a:rPr lang="zh-CN" sz="2400" b="1" dirty="0">
                <a:latin typeface="方正小标宋_GBK" panose="03000509000000000000" charset="-122"/>
                <a:ea typeface="方正小标宋_GBK" panose="03000509000000000000" charset="-122"/>
                <a:cs typeface="方正小标宋_GBK" panose="03000509000000000000" charset="-122"/>
                <a:sym typeface="+mn-ea"/>
              </a:rPr>
              <a:t>、</a:t>
            </a:r>
            <a:r>
              <a:rPr lang="zh-CN" altLang="en-US" sz="2400" b="1" dirty="0">
                <a:latin typeface="方正小标宋_GBK" panose="03000509000000000000" charset="-122"/>
                <a:ea typeface="方正小标宋_GBK" panose="03000509000000000000" charset="-122"/>
                <a:cs typeface="方正小标宋_GBK" panose="03000509000000000000" charset="-122"/>
                <a:sym typeface="+mn-ea"/>
              </a:rPr>
              <a:t> 天山英才等，</a:t>
            </a:r>
            <a:r>
              <a:rPr lang="zh-CN" altLang="en-US"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共</a:t>
            </a:r>
            <a:r>
              <a:rPr lang="en-US" altLang="zh-CN"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32</a:t>
            </a:r>
            <a:r>
              <a:rPr lang="zh-CN" altLang="en-US"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项，经费</a:t>
            </a:r>
            <a:endParaRPr lang="zh-CN" altLang="en-US"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endParaRPr>
          </a:p>
          <a:p>
            <a:pPr algn="just">
              <a:lnSpc>
                <a:spcPct val="200000"/>
              </a:lnSpc>
              <a:buClrTx/>
              <a:buSzTx/>
              <a:buFontTx/>
            </a:pPr>
            <a:r>
              <a:rPr lang="zh-CN" altLang="en-US"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 </a:t>
            </a:r>
            <a:r>
              <a:rPr lang="en-US" altLang="zh-CN"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            </a:t>
            </a:r>
            <a:r>
              <a:rPr lang="zh-CN" altLang="en-US"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合计</a:t>
            </a:r>
            <a:r>
              <a:rPr lang="en-US" altLang="zh-CN"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950</a:t>
            </a:r>
            <a:r>
              <a:rPr lang="zh-CN" altLang="en-US"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万元</a:t>
            </a:r>
            <a:r>
              <a:rPr 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a:t>
            </a:r>
            <a:endParaRPr 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endParaRPr>
          </a:p>
          <a:p>
            <a:pPr algn="just">
              <a:lnSpc>
                <a:spcPct val="200000"/>
              </a:lnSpc>
              <a:buClrTx/>
              <a:buSzTx/>
              <a:buFontTx/>
            </a:pPr>
            <a:r>
              <a:rPr lang="en-US" altLang="zh-CN" sz="2400" b="1"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论文</a:t>
            </a:r>
            <a:r>
              <a:rPr lang="zh-CN" altLang="en-US" sz="2400" b="1"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团队成员在</a:t>
            </a:r>
            <a:r>
              <a:rPr lang="en-US" alt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Energy Storage Materials, Energy Storage Materials</a:t>
            </a:r>
            <a:r>
              <a:rPr lang="zh-CN" altLang="en-US"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a:t>
            </a:r>
            <a:r>
              <a:rPr lang="en-US" alt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small</a:t>
            </a:r>
            <a:endParaRPr lang="en-US" alt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endParaRPr>
          </a:p>
          <a:p>
            <a:pPr algn="just">
              <a:lnSpc>
                <a:spcPct val="200000"/>
              </a:lnSpc>
              <a:buClrTx/>
              <a:buSzTx/>
              <a:buFontTx/>
            </a:pPr>
            <a:r>
              <a:rPr lang="en-US" alt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zh-CN" altLang="en-US"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等国际核心期刊发表</a:t>
            </a:r>
            <a:r>
              <a:rPr lang="en-US" altLang="zh-CN"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SCI</a:t>
            </a:r>
            <a:r>
              <a:rPr lang="zh-CN" altLang="en-US"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论文</a:t>
            </a:r>
            <a:r>
              <a:rPr lang="en-US" altLang="zh-CN"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100</a:t>
            </a:r>
            <a:r>
              <a:rPr lang="zh-CN" altLang="en-US"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余篇</a:t>
            </a:r>
            <a:r>
              <a:rPr lang="en-US" altLang="zh-CN"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 </a:t>
            </a:r>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其中</a:t>
            </a:r>
            <a:r>
              <a:rPr lang="en-US" altLang="zh-CN" sz="2400" b="1" dirty="0">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10</a:t>
            </a:r>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以上影响因子文章</a:t>
            </a:r>
            <a:r>
              <a:rPr lang="en-US" altLang="zh-CN" sz="2400" b="1" dirty="0">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10</a:t>
            </a:r>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余篇</a:t>
            </a:r>
            <a:r>
              <a:rPr lang="zh-CN" altLang="en-US" sz="2400" b="1" dirty="0">
                <a:solidFill>
                  <a:schemeClr val="tx1"/>
                </a:solidFill>
                <a:latin typeface="方正小标宋_GBK" panose="03000509000000000000" charset="-122"/>
                <a:ea typeface="方正小标宋_GBK" panose="03000509000000000000" charset="-122"/>
                <a:cs typeface="方正小标宋_GBK" panose="03000509000000000000" charset="-122"/>
                <a:sym typeface="+mn-ea"/>
              </a:rPr>
              <a:t>（新</a:t>
            </a:r>
            <a:endParaRPr lang="zh-CN" altLang="en-US" sz="2400" b="1" dirty="0">
              <a:solidFill>
                <a:schemeClr val="tx1"/>
              </a:solidFill>
              <a:latin typeface="方正小标宋_GBK" panose="03000509000000000000" charset="-122"/>
              <a:ea typeface="方正小标宋_GBK" panose="03000509000000000000" charset="-122"/>
              <a:cs typeface="方正小标宋_GBK" panose="03000509000000000000" charset="-122"/>
              <a:sym typeface="+mn-ea"/>
            </a:endParaRPr>
          </a:p>
          <a:p>
            <a:pPr algn="just">
              <a:lnSpc>
                <a:spcPct val="200000"/>
              </a:lnSpc>
              <a:buClrTx/>
              <a:buSzTx/>
              <a:buFontTx/>
            </a:pPr>
            <a:r>
              <a:rPr lang="zh-CN" altLang="en-US" sz="2400" b="1" dirty="0">
                <a:solidFill>
                  <a:schemeClr val="tx1"/>
                </a:solidFill>
                <a:latin typeface="方正小标宋_GBK" panose="03000509000000000000" charset="-122"/>
                <a:ea typeface="方正小标宋_GBK" panose="03000509000000000000" charset="-122"/>
                <a:cs typeface="方正小标宋_GBK" panose="03000509000000000000" charset="-122"/>
                <a:sym typeface="+mn-ea"/>
              </a:rPr>
              <a:t> </a:t>
            </a:r>
            <a:r>
              <a:rPr lang="en-US" altLang="zh-CN" sz="2400" b="1" dirty="0">
                <a:solidFill>
                  <a:schemeClr val="tx1"/>
                </a:solidFill>
                <a:latin typeface="方正小标宋_GBK" panose="03000509000000000000" charset="-122"/>
                <a:ea typeface="方正小标宋_GBK" panose="03000509000000000000" charset="-122"/>
                <a:cs typeface="方正小标宋_GBK" panose="03000509000000000000" charset="-122"/>
                <a:sym typeface="+mn-ea"/>
              </a:rPr>
              <a:t>           </a:t>
            </a:r>
            <a:r>
              <a:rPr lang="zh-CN" altLang="en-US" sz="2400" b="1" dirty="0">
                <a:solidFill>
                  <a:schemeClr val="tx1"/>
                </a:solidFill>
                <a:latin typeface="方正小标宋_GBK" panose="03000509000000000000" charset="-122"/>
                <a:ea typeface="方正小标宋_GBK" panose="03000509000000000000" charset="-122"/>
                <a:cs typeface="方正小标宋_GBK" panose="03000509000000000000" charset="-122"/>
                <a:sym typeface="+mn-ea"/>
              </a:rPr>
              <a:t>疆大学第一单位）</a:t>
            </a:r>
            <a:r>
              <a:rPr lang="zh-CN" altLang="en-US"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a:t>
            </a:r>
            <a:endParaRPr 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endParaRPr>
          </a:p>
          <a:p>
            <a:pPr algn="just">
              <a:lnSpc>
                <a:spcPct val="200000"/>
              </a:lnSpc>
            </a:pPr>
            <a:r>
              <a:rPr 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en-US" alt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获奖</a:t>
            </a:r>
            <a:r>
              <a:rPr lang="zh-CN" altLang="en-US"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a:t>
            </a:r>
            <a:r>
              <a:rPr lang="en-US" alt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团队科研成果荣获</a:t>
            </a:r>
            <a:r>
              <a:rPr lang="zh-CN" sz="24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自治区自然科学优秀论文奖</a:t>
            </a:r>
            <a:r>
              <a:rPr lang="en-US" altLang="zh-CN" sz="2400" b="1" dirty="0">
                <a:latin typeface="方正小标宋_GBK" panose="03000509000000000000" charset="-122"/>
                <a:ea typeface="方正小标宋_GBK" panose="03000509000000000000" charset="-122"/>
                <a:cs typeface="方正小标宋_GBK" panose="03000509000000000000" charset="-122"/>
                <a:sym typeface="+mn-ea"/>
              </a:rPr>
              <a:t>2</a:t>
            </a:r>
            <a:r>
              <a:rPr lang="zh-CN" altLang="en-US" sz="2400" b="1" dirty="0">
                <a:latin typeface="方正小标宋_GBK" panose="03000509000000000000" charset="-122"/>
                <a:ea typeface="方正小标宋_GBK" panose="03000509000000000000" charset="-122"/>
                <a:cs typeface="方正小标宋_GBK" panose="03000509000000000000" charset="-122"/>
                <a:sym typeface="+mn-ea"/>
              </a:rPr>
              <a:t>项</a:t>
            </a:r>
            <a:r>
              <a:rPr 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a:t>
            </a:r>
            <a:endParaRPr lang="zh-CN" sz="24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endParaRPr>
          </a:p>
          <a:p>
            <a:pPr algn="just">
              <a:lnSpc>
                <a:spcPct val="200000"/>
              </a:lnSpc>
            </a:pPr>
            <a:r>
              <a:rPr lang="zh-CN" sz="2400" b="1"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en-US" altLang="zh-CN" sz="2400" b="1" dirty="0">
                <a:solidFill>
                  <a:srgbClr val="000000"/>
                </a:solidFill>
                <a:latin typeface="微软雅黑" panose="020B0503020204020204" charset="-122"/>
                <a:ea typeface="微软雅黑" panose="020B0503020204020204" charset="-122"/>
                <a:cs typeface="微软雅黑" panose="020B0503020204020204" charset="-122"/>
                <a:sym typeface="+mn-ea"/>
              </a:rPr>
              <a:t>  </a:t>
            </a:r>
            <a:endParaRPr lang="zh-CN" altLang="en-US" sz="2400" b="1" dirty="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对话气泡: 矩形 33"/>
          <p:cNvSpPr/>
          <p:nvPr/>
        </p:nvSpPr>
        <p:spPr>
          <a:xfrm>
            <a:off x="127"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a:buClrTx/>
              <a:buSzTx/>
              <a:buFontTx/>
            </a:pP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四、</a:t>
            </a:r>
            <a:r>
              <a:rPr lang="zh-CN" sz="3600" b="1" kern="0" spc="110" dirty="0">
                <a:ln w="7972" cap="flat" cmpd="sng">
                  <a:solidFill>
                    <a:srgbClr val="FFFFFF">
                      <a:alpha val="100000"/>
                    </a:srgbClr>
                  </a:solidFill>
                  <a:prstDash val="solid"/>
                  <a:bevel/>
                </a:ln>
                <a:solidFill>
                  <a:srgbClr val="FFFFFF">
                    <a:alpha val="100000"/>
                  </a:srgbClr>
                </a:solidFill>
                <a:latin typeface="宋体" panose="02010600030101010101" pitchFamily="2" charset="-122"/>
                <a:ea typeface="宋体" panose="02010600030101010101" pitchFamily="2" charset="-122"/>
                <a:cs typeface="宋体" panose="02010600030101010101" pitchFamily="2" charset="-122"/>
                <a:sym typeface="+mn-ea"/>
              </a:rPr>
              <a:t>低维凝聚态体系的计算模拟科研团队</a:t>
            </a:r>
            <a:endPar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smtClean="0">
              <a:solidFill>
                <a:schemeClr val="tx1"/>
              </a:solidFill>
              <a:latin typeface="Times New Roman" panose="02020603050405020304" charset="0"/>
              <a:cs typeface="Times New Roman" panose="02020603050405020304" charset="0"/>
            </a:endParaRPr>
          </a:p>
        </p:txBody>
      </p:sp>
      <p:sp>
        <p:nvSpPr>
          <p:cNvPr id="4097" name="Rectangle 1"/>
          <p:cNvSpPr>
            <a:spLocks noChangeArrowheads="1"/>
          </p:cNvSpPr>
          <p:nvPr/>
        </p:nvSpPr>
        <p:spPr bwMode="auto">
          <a:xfrm>
            <a:off x="620397" y="1402180"/>
            <a:ext cx="10199076" cy="1198880"/>
          </a:xfrm>
          <a:prstGeom prst="rect">
            <a:avLst/>
          </a:prstGeom>
          <a:noFill/>
          <a:ln w="9525">
            <a:noFill/>
            <a:miter lim="800000"/>
          </a:ln>
          <a:effectLst/>
        </p:spPr>
        <p:txBody>
          <a:bodyPr vert="horz" wrap="square" lIns="91440" tIns="45720" rIns="91440" bIns="45720" numCol="1" anchor="ctr" anchorCtr="0" compatLnSpc="1">
            <a:spAutoFit/>
          </a:bodyPr>
          <a:p>
            <a:pPr marL="0" marR="0" lvl="0" indent="361950" algn="l" defTabSz="914400" rtl="0" eaLnBrk="1" fontAlgn="base" latinLnBrk="0" hangingPunct="1">
              <a:lnSpc>
                <a:spcPct val="150000"/>
              </a:lnSpc>
              <a:spcBef>
                <a:spcPct val="0"/>
              </a:spcBef>
              <a:spcAft>
                <a:spcPct val="0"/>
              </a:spcAft>
              <a:buClrTx/>
              <a:buSzTx/>
              <a:buFontTx/>
              <a:buNone/>
            </a:pPr>
            <a:r>
              <a:rPr kumimoji="0" lang="en-US" altLang="zh-CN" sz="2400" b="1" i="0" u="none" strike="noStrike" cap="none" normalizeH="0" baseline="0" dirty="0">
                <a:ln>
                  <a:noFill/>
                </a:ln>
                <a:solidFill>
                  <a:srgbClr val="FF0000"/>
                </a:solidFill>
                <a:effectLst/>
                <a:latin typeface="方正小标宋_GBK" panose="03000509000000000000" charset="-122"/>
                <a:ea typeface="方正小标宋_GBK" panose="03000509000000000000" charset="-122"/>
                <a:cs typeface="方正小标宋_GBK" panose="03000509000000000000" charset="-122"/>
              </a:rPr>
              <a:t>1</a:t>
            </a:r>
            <a:r>
              <a:rPr kumimoji="0" lang="zh-CN" altLang="en-US" sz="2400" b="1" i="0" u="none" strike="noStrike" cap="none" normalizeH="0" baseline="0" dirty="0">
                <a:ln>
                  <a:noFill/>
                </a:ln>
                <a:solidFill>
                  <a:srgbClr val="FF0000"/>
                </a:solidFill>
                <a:effectLst/>
                <a:latin typeface="方正小标宋_GBK" panose="03000509000000000000" charset="-122"/>
                <a:ea typeface="方正小标宋_GBK" panose="03000509000000000000" charset="-122"/>
                <a:cs typeface="方正小标宋_GBK" panose="03000509000000000000" charset="-122"/>
              </a:rPr>
              <a:t>、新型半导体器件研制</a:t>
            </a:r>
            <a:endParaRPr kumimoji="0" lang="zh-CN" altLang="en-US" sz="2400" b="1" i="0" u="none" strike="noStrike" cap="none" normalizeH="0" baseline="0" dirty="0">
              <a:ln>
                <a:noFill/>
              </a:ln>
              <a:solidFill>
                <a:srgbClr val="FF0000"/>
              </a:solidFill>
              <a:effectLst/>
              <a:latin typeface="方正小标宋_GBK" panose="03000509000000000000" charset="-122"/>
              <a:ea typeface="方正小标宋_GBK" panose="03000509000000000000" charset="-122"/>
              <a:cs typeface="方正小标宋_GBK" panose="03000509000000000000" charset="-122"/>
            </a:endParaRPr>
          </a:p>
          <a:p>
            <a:pPr marL="0" marR="0" lvl="0" indent="304800" algn="l" defTabSz="914400" rtl="0" eaLnBrk="0" fontAlgn="base" latinLnBrk="0" hangingPunct="0">
              <a:lnSpc>
                <a:spcPct val="150000"/>
              </a:lnSpc>
              <a:spcBef>
                <a:spcPct val="0"/>
              </a:spcBef>
              <a:spcAft>
                <a:spcPct val="0"/>
              </a:spcAft>
              <a:buClrTx/>
              <a:buSzTx/>
              <a:buFontTx/>
              <a:buNone/>
            </a:pPr>
            <a:endParaRPr kumimoji="0" lang="zh-CN" altLang="en-US" sz="2400" b="1" i="0" u="none" strike="noStrike" cap="none" normalizeH="0" baseline="0" dirty="0">
              <a:ln>
                <a:noFill/>
              </a:ln>
              <a:solidFill>
                <a:srgbClr val="FF0000"/>
              </a:solidFill>
              <a:effectLst/>
              <a:latin typeface="方正小标宋_GBK" panose="03000509000000000000" charset="-122"/>
              <a:ea typeface="方正小标宋_GBK" panose="03000509000000000000" charset="-122"/>
              <a:cs typeface="方正小标宋_GBK" panose="03000509000000000000" charset="-122"/>
            </a:endParaRPr>
          </a:p>
        </p:txBody>
      </p:sp>
      <p:sp>
        <p:nvSpPr>
          <p:cNvPr id="3" name="文本框 2"/>
          <p:cNvSpPr txBox="1"/>
          <p:nvPr/>
        </p:nvSpPr>
        <p:spPr>
          <a:xfrm>
            <a:off x="804545" y="4020185"/>
            <a:ext cx="6696710" cy="460375"/>
          </a:xfrm>
          <a:prstGeom prst="rect">
            <a:avLst/>
          </a:prstGeom>
          <a:noFill/>
        </p:spPr>
        <p:txBody>
          <a:bodyPr wrap="square" rtlCol="0" anchor="t">
            <a:spAutoFit/>
          </a:bodyPr>
          <a:p>
            <a:r>
              <a:rPr lang="en-US" altLang="zh-CN" sz="2400" b="1" dirty="0">
                <a:ln>
                  <a:noFill/>
                </a:ln>
                <a:solidFill>
                  <a:srgbClr val="FF0000"/>
                </a:solidFill>
                <a:effectLst/>
                <a:latin typeface="方正小标宋_GBK" panose="03000509000000000000" charset="-122"/>
                <a:ea typeface="方正小标宋_GBK" panose="03000509000000000000" charset="-122"/>
                <a:cs typeface="方正小标宋_GBK" panose="03000509000000000000" charset="-122"/>
                <a:sym typeface="+mn-ea"/>
              </a:rPr>
              <a:t>2、</a:t>
            </a:r>
            <a:r>
              <a:rPr lang="zh-CN" altLang="en-US" sz="2400" b="1" dirty="0">
                <a:ln>
                  <a:noFill/>
                </a:ln>
                <a:solidFill>
                  <a:srgbClr val="FF0000"/>
                </a:solidFill>
                <a:effectLst/>
                <a:latin typeface="方正小标宋_GBK" panose="03000509000000000000" charset="-122"/>
                <a:ea typeface="方正小标宋_GBK" panose="03000509000000000000" charset="-122"/>
                <a:cs typeface="方正小标宋_GBK" panose="03000509000000000000" charset="-122"/>
                <a:sym typeface="+mn-ea"/>
              </a:rPr>
              <a:t>新型半导体材料及器件的机理及实验设计</a:t>
            </a:r>
            <a:endParaRPr lang="zh-CN" altLang="en-US" sz="2400" b="1" dirty="0">
              <a:ln>
                <a:noFill/>
              </a:ln>
              <a:solidFill>
                <a:srgbClr val="FF0000"/>
              </a:solidFill>
              <a:effectLst/>
              <a:latin typeface="方正小标宋_GBK" panose="03000509000000000000" charset="-122"/>
              <a:ea typeface="方正小标宋_GBK" panose="03000509000000000000" charset="-122"/>
              <a:cs typeface="方正小标宋_GBK" panose="03000509000000000000" charset="-122"/>
              <a:sym typeface="+mn-ea"/>
            </a:endParaRPr>
          </a:p>
        </p:txBody>
      </p:sp>
      <p:sp>
        <p:nvSpPr>
          <p:cNvPr id="4" name="文本框 3"/>
          <p:cNvSpPr txBox="1"/>
          <p:nvPr/>
        </p:nvSpPr>
        <p:spPr>
          <a:xfrm>
            <a:off x="352425" y="4550410"/>
            <a:ext cx="8447405" cy="1753235"/>
          </a:xfrm>
          <a:prstGeom prst="rect">
            <a:avLst/>
          </a:prstGeom>
          <a:noFill/>
        </p:spPr>
        <p:txBody>
          <a:bodyPr wrap="square" rtlCol="0" anchor="t">
            <a:spAutoFit/>
          </a:bodyPr>
          <a:p>
            <a:pPr marL="0" marR="0" lvl="0" indent="304800" algn="l" defTabSz="914400" rtl="0" eaLnBrk="0" fontAlgn="base" latinLnBrk="0" hangingPunct="0">
              <a:lnSpc>
                <a:spcPct val="150000"/>
              </a:lnSpc>
              <a:buClrTx/>
              <a:buSzTx/>
              <a:buFontTx/>
              <a:buNone/>
            </a:pPr>
            <a:r>
              <a:rPr lang="zh-CN" altLang="en-US" sz="2400" b="1" dirty="0">
                <a:ln>
                  <a:noFill/>
                </a:ln>
                <a:effectLst/>
                <a:latin typeface="方正小标宋_GBK" panose="03000509000000000000" charset="-122"/>
                <a:ea typeface="方正小标宋_GBK" panose="03000509000000000000" charset="-122"/>
                <a:cs typeface="方正小标宋_GBK" panose="03000509000000000000" charset="-122"/>
                <a:sym typeface="+mn-ea"/>
              </a:rPr>
              <a:t>(1)研究新型半导体材料的光电性能及输运性能</a:t>
            </a:r>
            <a:endParaRPr kumimoji="0" lang="zh-CN" altLang="en-US" sz="2400" b="1" i="0" u="none" strike="noStrike" cap="none" normalizeH="0" baseline="0" dirty="0">
              <a:ln>
                <a:noFill/>
              </a:ln>
              <a:solidFill>
                <a:schemeClr val="tx1"/>
              </a:solidFill>
              <a:effectLst/>
              <a:latin typeface="方正小标宋_GBK" panose="03000509000000000000" charset="-122"/>
              <a:ea typeface="方正小标宋_GBK" panose="03000509000000000000" charset="-122"/>
              <a:cs typeface="方正小标宋_GBK" panose="03000509000000000000" charset="-122"/>
            </a:endParaRPr>
          </a:p>
          <a:p>
            <a:pPr marL="0" marR="0" lvl="0" indent="304800" algn="l" defTabSz="914400" rtl="0" eaLnBrk="0" fontAlgn="base" latinLnBrk="0" hangingPunct="0">
              <a:lnSpc>
                <a:spcPct val="150000"/>
              </a:lnSpc>
              <a:buClrTx/>
              <a:buSzTx/>
              <a:buFontTx/>
              <a:buNone/>
            </a:pPr>
            <a:r>
              <a:rPr lang="zh-CN" altLang="en-US" sz="2400" b="1" dirty="0">
                <a:ln>
                  <a:noFill/>
                </a:ln>
                <a:effectLst/>
                <a:latin typeface="方正小标宋_GBK" panose="03000509000000000000" charset="-122"/>
                <a:ea typeface="方正小标宋_GBK" panose="03000509000000000000" charset="-122"/>
                <a:cs typeface="方正小标宋_GBK" panose="03000509000000000000" charset="-122"/>
                <a:sym typeface="+mn-ea"/>
              </a:rPr>
              <a:t>(2)新型纳米能源材料的优异性能的内在机理  </a:t>
            </a:r>
            <a:endParaRPr kumimoji="0" lang="zh-CN" altLang="en-US" sz="2400" b="1" i="0" u="none" strike="noStrike" cap="none" normalizeH="0" baseline="0" dirty="0">
              <a:ln>
                <a:noFill/>
              </a:ln>
              <a:solidFill>
                <a:schemeClr val="tx1"/>
              </a:solidFill>
              <a:effectLst/>
              <a:latin typeface="方正小标宋_GBK" panose="03000509000000000000" charset="-122"/>
              <a:ea typeface="方正小标宋_GBK" panose="03000509000000000000" charset="-122"/>
              <a:cs typeface="方正小标宋_GBK" panose="03000509000000000000" charset="-122"/>
            </a:endParaRPr>
          </a:p>
          <a:p>
            <a:pPr marL="0" marR="0" lvl="0" indent="304800" algn="l" defTabSz="914400" rtl="0" eaLnBrk="0" fontAlgn="base" latinLnBrk="0" hangingPunct="0">
              <a:lnSpc>
                <a:spcPct val="150000"/>
              </a:lnSpc>
              <a:buClrTx/>
              <a:buSzTx/>
              <a:buFontTx/>
              <a:buNone/>
            </a:pPr>
            <a:r>
              <a:rPr lang="zh-CN" altLang="en-US" sz="2400" b="1" dirty="0">
                <a:ln>
                  <a:noFill/>
                </a:ln>
                <a:effectLst/>
                <a:latin typeface="方正小标宋_GBK" panose="03000509000000000000" charset="-122"/>
                <a:ea typeface="方正小标宋_GBK" panose="03000509000000000000" charset="-122"/>
                <a:cs typeface="方正小标宋_GBK" panose="03000509000000000000" charset="-122"/>
                <a:sym typeface="+mn-ea"/>
              </a:rPr>
              <a:t>(3)研究新型半导体器件的实验设计模型</a:t>
            </a:r>
            <a:endParaRPr lang="zh-CN" altLang="en-US" sz="2400" b="1" dirty="0">
              <a:ln>
                <a:noFill/>
              </a:ln>
              <a:effectLst/>
              <a:latin typeface="方正小标宋_GBK" panose="03000509000000000000" charset="-122"/>
              <a:ea typeface="方正小标宋_GBK" panose="03000509000000000000" charset="-122"/>
              <a:cs typeface="方正小标宋_GBK" panose="03000509000000000000" charset="-122"/>
              <a:sym typeface="+mn-ea"/>
            </a:endParaRPr>
          </a:p>
        </p:txBody>
      </p:sp>
      <p:sp>
        <p:nvSpPr>
          <p:cNvPr id="5" name="文本框 4"/>
          <p:cNvSpPr txBox="1"/>
          <p:nvPr/>
        </p:nvSpPr>
        <p:spPr>
          <a:xfrm>
            <a:off x="620395" y="2107565"/>
            <a:ext cx="5615940" cy="1753235"/>
          </a:xfrm>
          <a:prstGeom prst="rect">
            <a:avLst/>
          </a:prstGeom>
          <a:noFill/>
        </p:spPr>
        <p:txBody>
          <a:bodyPr wrap="square" rtlCol="0" anchor="t">
            <a:spAutoFit/>
          </a:bodyPr>
          <a:p>
            <a:pPr marL="0" marR="0" lvl="0" indent="304800" algn="l" defTabSz="914400" rtl="0" eaLnBrk="0" fontAlgn="base" latinLnBrk="0" hangingPunct="0">
              <a:lnSpc>
                <a:spcPct val="150000"/>
              </a:lnSpc>
              <a:buClrTx/>
              <a:buSzTx/>
              <a:buFontTx/>
              <a:buNone/>
            </a:pPr>
            <a:r>
              <a:rPr lang="zh-CN" altLang="en-US" sz="2400" b="1" dirty="0">
                <a:ln>
                  <a:noFill/>
                </a:ln>
                <a:effectLst/>
                <a:latin typeface="方正小标宋_GBK" panose="03000509000000000000" charset="-122"/>
                <a:ea typeface="方正小标宋_GBK" panose="03000509000000000000" charset="-122"/>
                <a:cs typeface="方正小标宋_GBK" panose="03000509000000000000" charset="-122"/>
                <a:sym typeface="+mn-ea"/>
              </a:rPr>
              <a:t>(1)高特性无机氧化物光电器件</a:t>
            </a:r>
            <a:endParaRPr kumimoji="0" lang="zh-CN" altLang="en-US" sz="2400" b="1" i="0" u="none" strike="noStrike" cap="none" normalizeH="0" baseline="0" dirty="0">
              <a:ln>
                <a:noFill/>
              </a:ln>
              <a:solidFill>
                <a:schemeClr val="tx1"/>
              </a:solidFill>
              <a:effectLst/>
              <a:latin typeface="方正小标宋_GBK" panose="03000509000000000000" charset="-122"/>
              <a:ea typeface="方正小标宋_GBK" panose="03000509000000000000" charset="-122"/>
              <a:cs typeface="方正小标宋_GBK" panose="03000509000000000000" charset="-122"/>
            </a:endParaRPr>
          </a:p>
          <a:p>
            <a:pPr marL="0" marR="0" lvl="0" indent="304800" algn="l" defTabSz="914400" rtl="0" eaLnBrk="0" fontAlgn="base" latinLnBrk="0" hangingPunct="0">
              <a:lnSpc>
                <a:spcPct val="150000"/>
              </a:lnSpc>
              <a:buClrTx/>
              <a:buSzTx/>
              <a:buFontTx/>
              <a:buNone/>
            </a:pPr>
            <a:r>
              <a:rPr lang="zh-CN" altLang="en-US" sz="2400" b="1" dirty="0">
                <a:ln>
                  <a:noFill/>
                </a:ln>
                <a:effectLst/>
                <a:latin typeface="方正小标宋_GBK" panose="03000509000000000000" charset="-122"/>
                <a:ea typeface="方正小标宋_GBK" panose="03000509000000000000" charset="-122"/>
                <a:cs typeface="方正小标宋_GBK" panose="03000509000000000000" charset="-122"/>
                <a:sym typeface="+mn-ea"/>
              </a:rPr>
              <a:t>(2)二维材料光催化器件</a:t>
            </a:r>
            <a:endParaRPr lang="zh-CN" altLang="en-US" sz="2400" b="1" dirty="0">
              <a:ln>
                <a:noFill/>
              </a:ln>
              <a:effectLst/>
              <a:latin typeface="方正小标宋_GBK" panose="03000509000000000000" charset="-122"/>
              <a:ea typeface="方正小标宋_GBK" panose="03000509000000000000" charset="-122"/>
              <a:cs typeface="方正小标宋_GBK" panose="03000509000000000000" charset="-122"/>
              <a:sym typeface="+mn-ea"/>
            </a:endParaRPr>
          </a:p>
          <a:p>
            <a:pPr marL="0" marR="0" lvl="0" indent="304800" algn="l" defTabSz="914400" rtl="0" eaLnBrk="0" fontAlgn="base" latinLnBrk="0" hangingPunct="0">
              <a:lnSpc>
                <a:spcPct val="150000"/>
              </a:lnSpc>
              <a:buClrTx/>
              <a:buSzTx/>
              <a:buFontTx/>
              <a:buNone/>
            </a:pPr>
            <a:r>
              <a:rPr lang="zh-CN" altLang="en-US" sz="2400" b="1" dirty="0">
                <a:ln>
                  <a:noFill/>
                </a:ln>
                <a:effectLst/>
                <a:latin typeface="方正小标宋_GBK" panose="03000509000000000000" charset="-122"/>
                <a:ea typeface="方正小标宋_GBK" panose="03000509000000000000" charset="-122"/>
                <a:cs typeface="方正小标宋_GBK" panose="03000509000000000000" charset="-122"/>
                <a:sym typeface="+mn-ea"/>
              </a:rPr>
              <a:t>(3)钙钛矿太阳能电池</a:t>
            </a:r>
            <a:endParaRPr lang="zh-CN" altLang="en-US" sz="2400" b="1" dirty="0">
              <a:ln>
                <a:noFill/>
              </a:ln>
              <a:effectLst/>
              <a:latin typeface="方正小标宋_GBK" panose="03000509000000000000" charset="-122"/>
              <a:ea typeface="方正小标宋_GBK" panose="03000509000000000000" charset="-122"/>
              <a:cs typeface="方正小标宋_GBK" panose="03000509000000000000" charset="-122"/>
              <a:sym typeface="+mn-ea"/>
            </a:endParaRPr>
          </a:p>
        </p:txBody>
      </p:sp>
      <p:sp>
        <p:nvSpPr>
          <p:cNvPr id="7" name="文本框 6"/>
          <p:cNvSpPr txBox="1"/>
          <p:nvPr/>
        </p:nvSpPr>
        <p:spPr>
          <a:xfrm>
            <a:off x="409575" y="957580"/>
            <a:ext cx="4064000" cy="521970"/>
          </a:xfrm>
          <a:prstGeom prst="rect">
            <a:avLst/>
          </a:prstGeom>
          <a:noFill/>
        </p:spPr>
        <p:txBody>
          <a:bodyPr wrap="square" rtlCol="0">
            <a:spAutoFit/>
          </a:bodyPr>
          <a:p>
            <a:r>
              <a:rPr lang="en-US" altLang="zh-CN" sz="2800" b="1">
                <a:solidFill>
                  <a:srgbClr val="FF0000"/>
                </a:solidFill>
                <a:latin typeface="方正小标宋_GBK" panose="03000509000000000000" charset="-122"/>
                <a:ea typeface="方正小标宋_GBK" panose="03000509000000000000" charset="-122"/>
                <a:cs typeface="方正小标宋_GBK" panose="03000509000000000000" charset="-122"/>
              </a:rPr>
              <a:t>1</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rPr>
              <a:t>、研究方向</a:t>
            </a:r>
            <a:endPar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pic>
        <p:nvPicPr>
          <p:cNvPr id="8" name="图片 7"/>
          <p:cNvPicPr/>
          <p:nvPr/>
        </p:nvPicPr>
        <p:blipFill>
          <a:blip r:embed="rId1" cstate="print">
            <a:extLst>
              <a:ext uri="{28A0092B-C50C-407E-A947-70E740481C1C}">
                <a14:useLocalDpi xmlns:a14="http://schemas.microsoft.com/office/drawing/2010/main" val="0"/>
              </a:ext>
            </a:extLst>
          </a:blip>
          <a:stretch>
            <a:fillRect/>
          </a:stretch>
        </p:blipFill>
        <p:spPr>
          <a:xfrm>
            <a:off x="10325735" y="4859655"/>
            <a:ext cx="1104900" cy="1513840"/>
          </a:xfrm>
          <a:prstGeom prst="rect">
            <a:avLst/>
          </a:prstGeom>
        </p:spPr>
      </p:pic>
      <p:pic>
        <p:nvPicPr>
          <p:cNvPr id="9" name="图片 8"/>
          <p:cNvPicPr>
            <a:picLocks noChangeAspect="1"/>
          </p:cNvPicPr>
          <p:nvPr/>
        </p:nvPicPr>
        <p:blipFill>
          <a:blip r:embed="rId2"/>
          <a:stretch>
            <a:fillRect/>
          </a:stretch>
        </p:blipFill>
        <p:spPr>
          <a:xfrm>
            <a:off x="7159625" y="1248410"/>
            <a:ext cx="4692650" cy="3471545"/>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4550" y="4859655"/>
            <a:ext cx="1246505" cy="1466850"/>
          </a:xfrm>
          <a:prstGeom prst="rect">
            <a:avLst/>
          </a:prstGeom>
        </p:spPr>
      </p:pic>
      <p:sp>
        <p:nvSpPr>
          <p:cNvPr id="12" name="文本框 11"/>
          <p:cNvSpPr txBox="1"/>
          <p:nvPr/>
        </p:nvSpPr>
        <p:spPr>
          <a:xfrm>
            <a:off x="0" y="78154"/>
            <a:ext cx="12191999" cy="645160"/>
          </a:xfrm>
          <a:prstGeom prst="rect">
            <a:avLst/>
          </a:prstGeom>
          <a:noFill/>
        </p:spPr>
        <p:txBody>
          <a:bodyPr wrap="square" rtlCol="0">
            <a:spAutoFit/>
            <a:scene3d>
              <a:camera prst="orthographicFront"/>
              <a:lightRig rig="threePt" dir="t"/>
            </a:scene3d>
          </a:bodyPr>
          <a:p>
            <a:pPr algn="l"/>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五、</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半导体光电材料及技术</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科研团队</a:t>
            </a:r>
            <a:endPar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6722772"/>
            <a:ext cx="12192001" cy="1352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BCE2C"/>
              </a:solidFill>
            </a:endParaRPr>
          </a:p>
        </p:txBody>
      </p:sp>
      <p:grpSp>
        <p:nvGrpSpPr>
          <p:cNvPr id="3" name="组合 4"/>
          <p:cNvGrpSpPr/>
          <p:nvPr/>
        </p:nvGrpSpPr>
        <p:grpSpPr>
          <a:xfrm>
            <a:off x="-1" y="3025956"/>
            <a:ext cx="11904786" cy="3261890"/>
            <a:chOff x="390906" y="2588037"/>
            <a:chExt cx="7304941" cy="1985408"/>
          </a:xfrm>
        </p:grpSpPr>
        <p:grpSp>
          <p:nvGrpSpPr>
            <p:cNvPr id="7" name="组合 8"/>
            <p:cNvGrpSpPr/>
            <p:nvPr/>
          </p:nvGrpSpPr>
          <p:grpSpPr>
            <a:xfrm>
              <a:off x="390906" y="2588037"/>
              <a:ext cx="2694548" cy="1943035"/>
              <a:chOff x="-582370" y="3180290"/>
              <a:chExt cx="3450983" cy="1866373"/>
            </a:xfrm>
          </p:grpSpPr>
          <p:sp>
            <p:nvSpPr>
              <p:cNvPr id="17" name="2 Marcador de contenido"/>
              <p:cNvSpPr txBox="1"/>
              <p:nvPr/>
            </p:nvSpPr>
            <p:spPr>
              <a:xfrm>
                <a:off x="441325" y="3522663"/>
                <a:ext cx="2427288" cy="1524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defRPr/>
                </a:pPr>
                <a:endParaRPr lang="es-ES" sz="1465" dirty="0">
                  <a:solidFill>
                    <a:srgbClr val="5F5F5F"/>
                  </a:solidFill>
                </a:endParaRPr>
              </a:p>
            </p:txBody>
          </p:sp>
          <p:sp>
            <p:nvSpPr>
              <p:cNvPr id="18" name="2 Marcador de contenido"/>
              <p:cNvSpPr txBox="1"/>
              <p:nvPr/>
            </p:nvSpPr>
            <p:spPr bwMode="auto">
              <a:xfrm>
                <a:off x="-582370" y="3180290"/>
                <a:ext cx="2828995" cy="65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0000"/>
                  </a:lnSpc>
                  <a:spcBef>
                    <a:spcPct val="20000"/>
                  </a:spcBef>
                  <a:buFont typeface="Arial" panose="020B0604020202020204" pitchFamily="34" charset="0"/>
                  <a:buNone/>
                </a:pPr>
                <a:r>
                  <a:rPr lang="zh-CN" altLang="en-US" sz="2000" b="1" dirty="0">
                    <a:latin typeface="方正小标宋_GBK" panose="03000509000000000000" charset="-122"/>
                    <a:ea typeface="方正小标宋_GBK" panose="03000509000000000000" charset="-122"/>
                    <a:cs typeface="方正小标宋_GBK" panose="03000509000000000000" charset="-122"/>
                  </a:rPr>
                  <a:t>吴荣 </a:t>
                </a:r>
                <a:endParaRPr lang="zh-CN" altLang="en-US" sz="2000" b="1" dirty="0">
                  <a:latin typeface="方正小标宋_GBK" panose="03000509000000000000" charset="-122"/>
                  <a:ea typeface="方正小标宋_GBK" panose="03000509000000000000" charset="-122"/>
                  <a:cs typeface="方正小标宋_GBK" panose="03000509000000000000" charset="-122"/>
                </a:endParaRPr>
              </a:p>
              <a:p>
                <a:pPr algn="ctr" eaLnBrk="1" hangingPunct="1">
                  <a:lnSpc>
                    <a:spcPct val="120000"/>
                  </a:lnSpc>
                  <a:spcBef>
                    <a:spcPct val="20000"/>
                  </a:spcBef>
                  <a:buFont typeface="Arial" panose="020B0604020202020204" pitchFamily="34" charset="0"/>
                  <a:buNone/>
                </a:pPr>
                <a:r>
                  <a:rPr lang="zh-CN" altLang="en-US" sz="2000" b="1" dirty="0">
                    <a:latin typeface="方正小标宋_GBK" panose="03000509000000000000" charset="-122"/>
                    <a:ea typeface="方正小标宋_GBK" panose="03000509000000000000" charset="-122"/>
                    <a:cs typeface="方正小标宋_GBK" panose="03000509000000000000" charset="-122"/>
                  </a:rPr>
                  <a:t>（ 教授、博导</a:t>
                </a:r>
                <a:r>
                  <a:rPr lang="en-US" altLang="zh-CN" sz="2000" b="1" dirty="0">
                    <a:latin typeface="方正小标宋_GBK" panose="03000509000000000000" charset="-122"/>
                    <a:ea typeface="方正小标宋_GBK" panose="03000509000000000000" charset="-122"/>
                    <a:cs typeface="方正小标宋_GBK" panose="03000509000000000000" charset="-122"/>
                  </a:rPr>
                  <a:t>/</a:t>
                </a:r>
                <a:r>
                  <a:rPr lang="zh-CN" altLang="en-US" sz="2000" b="1" dirty="0">
                    <a:latin typeface="方正小标宋_GBK" panose="03000509000000000000" charset="-122"/>
                    <a:ea typeface="方正小标宋_GBK" panose="03000509000000000000" charset="-122"/>
                    <a:cs typeface="方正小标宋_GBK" panose="03000509000000000000" charset="-122"/>
                  </a:rPr>
                  <a:t>硕</a:t>
                </a:r>
                <a:r>
                  <a:rPr lang="zh-CN" altLang="en-US" sz="2000" b="1" dirty="0">
                    <a:latin typeface="方正小标宋_GBK" panose="03000509000000000000" charset="-122"/>
                    <a:ea typeface="方正小标宋_GBK" panose="03000509000000000000" charset="-122"/>
                    <a:cs typeface="方正小标宋_GBK" panose="03000509000000000000" charset="-122"/>
                  </a:rPr>
                  <a:t>导）</a:t>
                </a:r>
                <a:endParaRPr lang="zh-CN" altLang="en-US" sz="2000" b="1" dirty="0">
                  <a:latin typeface="方正小标宋_GBK" panose="03000509000000000000" charset="-122"/>
                  <a:ea typeface="方正小标宋_GBK" panose="03000509000000000000" charset="-122"/>
                  <a:cs typeface="方正小标宋_GBK" panose="03000509000000000000" charset="-122"/>
                </a:endParaRPr>
              </a:p>
            </p:txBody>
          </p:sp>
        </p:grpSp>
        <p:sp>
          <p:nvSpPr>
            <p:cNvPr id="15" name="2 Marcador de contenido"/>
            <p:cNvSpPr txBox="1"/>
            <p:nvPr/>
          </p:nvSpPr>
          <p:spPr bwMode="auto">
            <a:xfrm>
              <a:off x="2599802" y="2621663"/>
              <a:ext cx="1531304" cy="46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0000"/>
                </a:lnSpc>
                <a:spcBef>
                  <a:spcPct val="20000"/>
                </a:spcBef>
              </a:pPr>
              <a:r>
                <a:rPr lang="zh-CN" altLang="en-US" sz="2000" b="1" dirty="0">
                  <a:latin typeface="方正小标宋_GBK" panose="03000509000000000000" charset="-122"/>
                  <a:ea typeface="方正小标宋_GBK" panose="03000509000000000000" charset="-122"/>
                  <a:cs typeface="方正小标宋_GBK" panose="03000509000000000000" charset="-122"/>
                </a:rPr>
                <a:t>李锦  </a:t>
              </a:r>
              <a:endParaRPr lang="en-US" altLang="zh-CN" sz="2000" b="1" dirty="0">
                <a:latin typeface="方正小标宋_GBK" panose="03000509000000000000" charset="-122"/>
                <a:ea typeface="方正小标宋_GBK" panose="03000509000000000000" charset="-122"/>
                <a:cs typeface="方正小标宋_GBK" panose="03000509000000000000" charset="-122"/>
              </a:endParaRPr>
            </a:p>
            <a:p>
              <a:pPr eaLnBrk="1" hangingPunct="1">
                <a:lnSpc>
                  <a:spcPct val="120000"/>
                </a:lnSpc>
                <a:spcBef>
                  <a:spcPct val="20000"/>
                </a:spcBef>
                <a:buFont typeface="Arial" panose="020B0604020202020204" pitchFamily="34" charset="0"/>
                <a:buNone/>
              </a:pP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 教授、博导</a:t>
              </a:r>
              <a:r>
                <a:rPr lang="en-US" altLang="zh-CN" sz="2000" b="1" dirty="0">
                  <a:latin typeface="方正小标宋_GBK" panose="03000509000000000000" charset="-122"/>
                  <a:ea typeface="方正小标宋_GBK" panose="03000509000000000000" charset="-122"/>
                  <a:cs typeface="方正小标宋_GBK" panose="03000509000000000000" charset="-122"/>
                  <a:sym typeface="+mn-ea"/>
                </a:rPr>
                <a:t>/</a:t>
              </a: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硕导）</a:t>
              </a:r>
              <a:endParaRPr lang="es-ES" sz="2800" b="1" dirty="0">
                <a:latin typeface="微软雅黑" panose="020B0503020204020204" charset="-122"/>
                <a:ea typeface="微软雅黑" panose="020B0503020204020204" charset="-122"/>
              </a:endParaRPr>
            </a:p>
          </p:txBody>
        </p:sp>
        <p:sp>
          <p:nvSpPr>
            <p:cNvPr id="11" name="2 Marcador de contenido"/>
            <p:cNvSpPr txBox="1"/>
            <p:nvPr/>
          </p:nvSpPr>
          <p:spPr>
            <a:xfrm>
              <a:off x="5800605" y="2986846"/>
              <a:ext cx="1895242" cy="158659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20000"/>
                </a:lnSpc>
                <a:buNone/>
                <a:defRPr/>
              </a:pPr>
              <a:endParaRPr lang="es-ES" sz="1465" dirty="0">
                <a:solidFill>
                  <a:srgbClr val="5F5F5F"/>
                </a:solidFill>
              </a:endParaRPr>
            </a:p>
          </p:txBody>
        </p:sp>
      </p:grpSp>
      <p:pic>
        <p:nvPicPr>
          <p:cNvPr id="20" name="Picture 2" descr="F:\李锦一寸照片\李锦.jpg"/>
          <p:cNvPicPr>
            <a:picLocks noChangeAspect="1" noChangeArrowheads="1"/>
          </p:cNvPicPr>
          <p:nvPr/>
        </p:nvPicPr>
        <p:blipFill>
          <a:blip r:embed="rId1" cstate="print"/>
          <a:stretch>
            <a:fillRect/>
          </a:stretch>
        </p:blipFill>
        <p:spPr bwMode="auto">
          <a:xfrm>
            <a:off x="4220845" y="730250"/>
            <a:ext cx="1489075" cy="2289175"/>
          </a:xfrm>
          <a:prstGeom prst="rect">
            <a:avLst/>
          </a:prstGeom>
          <a:noFill/>
          <a:ln>
            <a:noFill/>
          </a:ln>
        </p:spPr>
      </p:pic>
      <p:sp>
        <p:nvSpPr>
          <p:cNvPr id="4" name="矩形 3"/>
          <p:cNvSpPr/>
          <p:nvPr/>
        </p:nvSpPr>
        <p:spPr>
          <a:xfrm>
            <a:off x="862330" y="5956935"/>
            <a:ext cx="1886585" cy="450850"/>
          </a:xfrm>
          <a:prstGeom prst="rect">
            <a:avLst/>
          </a:prstGeom>
        </p:spPr>
        <p:txBody>
          <a:bodyPr wrap="square">
            <a:spAutoFit/>
          </a:bodyPr>
          <a:lstStyle/>
          <a:p>
            <a:pPr marL="0" indent="0" algn="just">
              <a:lnSpc>
                <a:spcPct val="130000"/>
              </a:lnSpc>
              <a:spcBef>
                <a:spcPts val="0"/>
              </a:spcBef>
              <a:spcAft>
                <a:spcPts val="0"/>
              </a:spcAft>
              <a:buClrTx/>
              <a:buSzTx/>
              <a:buNone/>
            </a:pPr>
            <a:r>
              <a:rPr lang="zh-CN" sz="1800" b="1" dirty="0">
                <a:solidFill>
                  <a:srgbClr val="C00000"/>
                </a:solidFill>
              </a:rPr>
              <a:t>低维半导体材料</a:t>
            </a:r>
            <a:endParaRPr lang="zh-CN" sz="1800" b="1" dirty="0">
              <a:solidFill>
                <a:srgbClr val="C00000"/>
              </a:solidFill>
            </a:endParaRPr>
          </a:p>
        </p:txBody>
      </p:sp>
      <p:pic>
        <p:nvPicPr>
          <p:cNvPr id="39" name="图片 38"/>
          <p:cNvPicPr>
            <a:picLocks noChangeAspect="1"/>
          </p:cNvPicPr>
          <p:nvPr/>
        </p:nvPicPr>
        <p:blipFill>
          <a:blip r:embed="rId2"/>
          <a:stretch>
            <a:fillRect/>
          </a:stretch>
        </p:blipFill>
        <p:spPr>
          <a:xfrm>
            <a:off x="455930" y="4035425"/>
            <a:ext cx="2042795" cy="1807845"/>
          </a:xfrm>
          <a:prstGeom prst="rect">
            <a:avLst/>
          </a:prstGeom>
        </p:spPr>
      </p:pic>
      <p:sp>
        <p:nvSpPr>
          <p:cNvPr id="5" name="矩形 4"/>
          <p:cNvSpPr/>
          <p:nvPr/>
        </p:nvSpPr>
        <p:spPr>
          <a:xfrm>
            <a:off x="3709670" y="5956935"/>
            <a:ext cx="2218690" cy="645160"/>
          </a:xfrm>
          <a:prstGeom prst="rect">
            <a:avLst/>
          </a:prstGeom>
        </p:spPr>
        <p:txBody>
          <a:bodyPr wrap="square">
            <a:spAutoFit/>
          </a:bodyPr>
          <a:lstStyle/>
          <a:p>
            <a:pPr algn="ctr">
              <a:spcBef>
                <a:spcPts val="0"/>
              </a:spcBef>
              <a:spcAft>
                <a:spcPts val="0"/>
              </a:spcAft>
              <a:buClrTx/>
              <a:buSzTx/>
              <a:buFontTx/>
            </a:pPr>
            <a:r>
              <a:rPr lang="zh-CN" sz="1800" b="1" dirty="0">
                <a:solidFill>
                  <a:srgbClr val="C00000"/>
                </a:solidFill>
                <a:sym typeface="+mn-ea"/>
              </a:rPr>
              <a:t>功能半导体材料微纳米结构</a:t>
            </a:r>
            <a:endParaRPr lang="zh-CN" sz="1800" b="1" dirty="0">
              <a:solidFill>
                <a:srgbClr val="C00000"/>
              </a:solidFill>
            </a:endParaRPr>
          </a:p>
        </p:txBody>
      </p:sp>
      <p:pic>
        <p:nvPicPr>
          <p:cNvPr id="6" name="图片 5"/>
          <p:cNvPicPr>
            <a:picLocks noChangeAspect="1"/>
          </p:cNvPicPr>
          <p:nvPr/>
        </p:nvPicPr>
        <p:blipFill>
          <a:blip r:embed="rId3"/>
          <a:stretch>
            <a:fillRect/>
          </a:stretch>
        </p:blipFill>
        <p:spPr>
          <a:xfrm>
            <a:off x="3766820" y="4190365"/>
            <a:ext cx="2799715" cy="1609090"/>
          </a:xfrm>
          <a:prstGeom prst="rect">
            <a:avLst/>
          </a:prstGeom>
        </p:spPr>
      </p:pic>
      <p:sp>
        <p:nvSpPr>
          <p:cNvPr id="52" name="矩形 51"/>
          <p:cNvSpPr/>
          <p:nvPr/>
        </p:nvSpPr>
        <p:spPr bwMode="auto">
          <a:xfrm>
            <a:off x="7834463" y="4097587"/>
            <a:ext cx="190079" cy="154364"/>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0" i="0" u="none" strike="noStrike" cap="none" normalizeH="0" baseline="0">
              <a:ln>
                <a:noFill/>
              </a:ln>
              <a:solidFill>
                <a:schemeClr val="tx1"/>
              </a:solidFill>
              <a:effectLst/>
              <a:latin typeface="Segoe UI" panose="020B0502040204020203" charset="0"/>
              <a:ea typeface="微软雅黑" panose="020B0503020204020204" charset="-122"/>
            </a:endParaRPr>
          </a:p>
        </p:txBody>
      </p:sp>
      <p:pic>
        <p:nvPicPr>
          <p:cNvPr id="16" name="图片 15" descr="2a"/>
          <p:cNvPicPr>
            <a:picLocks noChangeAspect="1"/>
          </p:cNvPicPr>
          <p:nvPr/>
        </p:nvPicPr>
        <p:blipFill>
          <a:blip r:embed="rId4"/>
          <a:stretch>
            <a:fillRect/>
          </a:stretch>
        </p:blipFill>
        <p:spPr>
          <a:xfrm>
            <a:off x="862330" y="661035"/>
            <a:ext cx="1718945" cy="2358390"/>
          </a:xfrm>
          <a:prstGeom prst="rect">
            <a:avLst/>
          </a:prstGeom>
        </p:spPr>
      </p:pic>
      <p:sp>
        <p:nvSpPr>
          <p:cNvPr id="12" name="文本框 11"/>
          <p:cNvSpPr txBox="1"/>
          <p:nvPr>
            <p:custDataLst>
              <p:tags r:id="rId5"/>
            </p:custDataLst>
          </p:nvPr>
        </p:nvSpPr>
        <p:spPr>
          <a:xfrm>
            <a:off x="6388735" y="3205480"/>
            <a:ext cx="3370580" cy="706755"/>
          </a:xfrm>
          <a:prstGeom prst="rect">
            <a:avLst/>
          </a:prstGeom>
          <a:noFill/>
        </p:spPr>
        <p:txBody>
          <a:bodyPr wrap="square" rtlCol="0">
            <a:spAutoFit/>
          </a:bodyPr>
          <a:lstStyle/>
          <a:p>
            <a:pPr algn="ctr"/>
            <a:r>
              <a:rPr lang="zh-CN" altLang="en-US" sz="2000" b="1" dirty="0">
                <a:latin typeface="方正小标宋_GBK" panose="03000509000000000000" charset="-122"/>
                <a:ea typeface="方正小标宋_GBK" panose="03000509000000000000" charset="-122"/>
                <a:cs typeface="方正小标宋_GBK" panose="03000509000000000000" charset="-122"/>
              </a:rPr>
              <a:t>张敏  </a:t>
            </a:r>
            <a:endParaRPr lang="zh-CN" altLang="en-US" sz="2000" b="1" dirty="0">
              <a:latin typeface="方正小标宋_GBK" panose="03000509000000000000" charset="-122"/>
              <a:ea typeface="方正小标宋_GBK" panose="03000509000000000000" charset="-122"/>
              <a:cs typeface="方正小标宋_GBK" panose="03000509000000000000" charset="-122"/>
            </a:endParaRPr>
          </a:p>
          <a:p>
            <a:pPr algn="ct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 教授、博导</a:t>
            </a:r>
            <a:r>
              <a:rPr lang="en-US" altLang="zh-CN" sz="2000" b="1" dirty="0">
                <a:latin typeface="方正小标宋_GBK" panose="03000509000000000000" charset="-122"/>
                <a:ea typeface="方正小标宋_GBK" panose="03000509000000000000" charset="-122"/>
                <a:cs typeface="方正小标宋_GBK" panose="03000509000000000000" charset="-122"/>
                <a:sym typeface="+mn-ea"/>
              </a:rPr>
              <a:t>/</a:t>
            </a: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硕导）</a:t>
            </a:r>
            <a:endParaRPr lang="zh-CN" altLang="en-US" sz="2000" b="1" dirty="0">
              <a:latin typeface="方正小标宋_GBK" panose="03000509000000000000" charset="-122"/>
              <a:ea typeface="方正小标宋_GBK" panose="03000509000000000000" charset="-122"/>
              <a:cs typeface="方正小标宋_GBK" panose="03000509000000000000" charset="-122"/>
            </a:endParaRPr>
          </a:p>
        </p:txBody>
      </p:sp>
      <p:pic>
        <p:nvPicPr>
          <p:cNvPr id="9" name="图片 8" descr="123"/>
          <p:cNvPicPr>
            <a:picLocks noChangeAspect="1"/>
          </p:cNvPicPr>
          <p:nvPr>
            <p:custDataLst>
              <p:tags r:id="rId6"/>
            </p:custDataLst>
          </p:nvPr>
        </p:nvPicPr>
        <p:blipFill>
          <a:blip r:embed="rId7" cstate="print"/>
          <a:stretch>
            <a:fillRect/>
          </a:stretch>
        </p:blipFill>
        <p:spPr>
          <a:xfrm>
            <a:off x="7073265" y="609600"/>
            <a:ext cx="1639570" cy="2452370"/>
          </a:xfrm>
          <a:prstGeom prst="rect">
            <a:avLst/>
          </a:prstGeom>
          <a:noFill/>
          <a:ln>
            <a:noFill/>
          </a:ln>
        </p:spPr>
      </p:pic>
      <p:pic>
        <p:nvPicPr>
          <p:cNvPr id="10" name="图片 9"/>
          <p:cNvPicPr>
            <a:picLocks noChangeAspect="1"/>
          </p:cNvPicPr>
          <p:nvPr>
            <p:custDataLst>
              <p:tags r:id="rId8"/>
            </p:custDataLst>
          </p:nvPr>
        </p:nvPicPr>
        <p:blipFill>
          <a:blip r:embed="rId9"/>
          <a:stretch>
            <a:fillRect/>
          </a:stretch>
        </p:blipFill>
        <p:spPr>
          <a:xfrm>
            <a:off x="7049135" y="4009390"/>
            <a:ext cx="1760220" cy="1765935"/>
          </a:xfrm>
          <a:prstGeom prst="rect">
            <a:avLst/>
          </a:prstGeom>
        </p:spPr>
      </p:pic>
      <p:sp>
        <p:nvSpPr>
          <p:cNvPr id="53" name="矩形 52"/>
          <p:cNvSpPr/>
          <p:nvPr>
            <p:custDataLst>
              <p:tags r:id="rId10"/>
            </p:custDataLst>
          </p:nvPr>
        </p:nvSpPr>
        <p:spPr>
          <a:xfrm>
            <a:off x="6888827" y="6015949"/>
            <a:ext cx="1919086" cy="645160"/>
          </a:xfrm>
          <a:prstGeom prst="rect">
            <a:avLst/>
          </a:prstGeom>
        </p:spPr>
        <p:txBody>
          <a:bodyPr wrap="square">
            <a:spAutoFit/>
          </a:bodyPr>
          <a:lstStyle/>
          <a:p>
            <a:pPr algn="ctr">
              <a:spcBef>
                <a:spcPts val="0"/>
              </a:spcBef>
              <a:spcAft>
                <a:spcPts val="0"/>
              </a:spcAft>
              <a:buClrTx/>
              <a:buSzTx/>
            </a:pPr>
            <a:r>
              <a:rPr lang="zh-CN" sz="1800" b="1" dirty="0">
                <a:solidFill>
                  <a:srgbClr val="C00000"/>
                </a:solidFill>
              </a:rPr>
              <a:t>紫外探测器、湿敏材料</a:t>
            </a:r>
            <a:endParaRPr lang="zh-CN" sz="1800" b="1" dirty="0">
              <a:solidFill>
                <a:srgbClr val="C00000"/>
              </a:solidFill>
            </a:endParaRPr>
          </a:p>
        </p:txBody>
      </p:sp>
      <p:sp>
        <p:nvSpPr>
          <p:cNvPr id="22" name="矩形 21"/>
          <p:cNvSpPr/>
          <p:nvPr/>
        </p:nvSpPr>
        <p:spPr>
          <a:xfrm>
            <a:off x="9513570" y="5758180"/>
            <a:ext cx="2794000" cy="1035685"/>
          </a:xfrm>
          <a:prstGeom prst="rect">
            <a:avLst/>
          </a:prstGeom>
        </p:spPr>
        <p:txBody>
          <a:bodyPr wrap="square">
            <a:noAutofit/>
          </a:bodyPr>
          <a:lstStyle/>
          <a:p>
            <a:pPr algn="ctr"/>
            <a:r>
              <a:rPr lang="zh-CN" b="1" dirty="0">
                <a:solidFill>
                  <a:srgbClr val="C00000"/>
                </a:solidFill>
              </a:rPr>
              <a:t>半导体气敏传感器</a:t>
            </a:r>
            <a:endParaRPr lang="zh-CN" b="1" dirty="0">
              <a:solidFill>
                <a:srgbClr val="C00000"/>
              </a:solidFill>
            </a:endParaRPr>
          </a:p>
          <a:p>
            <a:pPr algn="ctr"/>
            <a:endParaRPr lang="zh-CN" b="1" dirty="0">
              <a:solidFill>
                <a:srgbClr val="0000FF"/>
              </a:solidFill>
              <a:latin typeface="Times New Roman" panose="02020603050405020304" charset="0"/>
              <a:cs typeface="Times New Roman" panose="02020603050405020304" charset="0"/>
            </a:endParaRPr>
          </a:p>
        </p:txBody>
      </p:sp>
      <p:sp>
        <p:nvSpPr>
          <p:cNvPr id="50" name="矩形 49"/>
          <p:cNvSpPr/>
          <p:nvPr/>
        </p:nvSpPr>
        <p:spPr bwMode="auto">
          <a:xfrm>
            <a:off x="10089231" y="3991988"/>
            <a:ext cx="190079" cy="154364"/>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0" i="0" u="none" strike="noStrike" cap="none" normalizeH="0" baseline="0">
              <a:ln>
                <a:noFill/>
              </a:ln>
              <a:solidFill>
                <a:schemeClr val="tx1"/>
              </a:solidFill>
              <a:effectLst/>
              <a:latin typeface="Segoe UI" panose="020B0502040204020203" charset="0"/>
              <a:ea typeface="微软雅黑" panose="020B0503020204020204" charset="-122"/>
            </a:endParaRPr>
          </a:p>
        </p:txBody>
      </p:sp>
      <p:sp>
        <p:nvSpPr>
          <p:cNvPr id="51" name="矩形 50"/>
          <p:cNvSpPr/>
          <p:nvPr/>
        </p:nvSpPr>
        <p:spPr bwMode="auto">
          <a:xfrm>
            <a:off x="10135910" y="4803967"/>
            <a:ext cx="190079" cy="154364"/>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0" i="0" u="none" strike="noStrike" cap="none" normalizeH="0" baseline="0">
              <a:ln>
                <a:noFill/>
              </a:ln>
              <a:solidFill>
                <a:schemeClr val="tx1"/>
              </a:solidFill>
              <a:effectLst/>
              <a:latin typeface="Segoe UI" panose="020B0502040204020203" charset="0"/>
              <a:ea typeface="微软雅黑" panose="020B0503020204020204" charset="-122"/>
            </a:endParaRPr>
          </a:p>
        </p:txBody>
      </p:sp>
      <p:pic>
        <p:nvPicPr>
          <p:cNvPr id="13" name="图片 12" descr="mmexport1724683475433"/>
          <p:cNvPicPr>
            <a:picLocks noChangeAspect="1"/>
          </p:cNvPicPr>
          <p:nvPr/>
        </p:nvPicPr>
        <p:blipFill>
          <a:blip r:embed="rId11"/>
          <a:stretch>
            <a:fillRect/>
          </a:stretch>
        </p:blipFill>
        <p:spPr>
          <a:xfrm>
            <a:off x="9948545" y="857250"/>
            <a:ext cx="1590040" cy="2225675"/>
          </a:xfrm>
          <a:prstGeom prst="rect">
            <a:avLst/>
          </a:prstGeom>
        </p:spPr>
      </p:pic>
      <p:sp>
        <p:nvSpPr>
          <p:cNvPr id="14" name="2 Marcador de contenido"/>
          <p:cNvSpPr txBox="1"/>
          <p:nvPr/>
        </p:nvSpPr>
        <p:spPr bwMode="auto">
          <a:xfrm>
            <a:off x="9306559" y="3058341"/>
            <a:ext cx="3208655" cy="74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0000"/>
              </a:lnSpc>
              <a:spcBef>
                <a:spcPct val="20000"/>
              </a:spcBef>
              <a:buFont typeface="Arial" panose="020B0604020202020204" pitchFamily="34" charset="0"/>
              <a:buNone/>
            </a:pPr>
            <a:r>
              <a:rPr lang="zh-CN" altLang="en-US" sz="2000" b="1" dirty="0">
                <a:latin typeface="方正小标宋_GBK" panose="03000509000000000000" charset="-122"/>
                <a:ea typeface="方正小标宋_GBK" panose="03000509000000000000" charset="-122"/>
                <a:cs typeface="方正小标宋_GBK" panose="03000509000000000000" charset="-122"/>
              </a:rPr>
              <a:t>张红燕</a:t>
            </a:r>
            <a:endParaRPr lang="zh-CN" altLang="en-US" sz="2000" b="1" dirty="0">
              <a:latin typeface="方正小标宋_GBK" panose="03000509000000000000" charset="-122"/>
              <a:ea typeface="方正小标宋_GBK" panose="03000509000000000000" charset="-122"/>
              <a:cs typeface="方正小标宋_GBK" panose="03000509000000000000" charset="-122"/>
            </a:endParaRPr>
          </a:p>
          <a:p>
            <a:pPr algn="ctr" eaLnBrk="1" hangingPunct="1">
              <a:lnSpc>
                <a:spcPct val="120000"/>
              </a:lnSpc>
              <a:spcBef>
                <a:spcPct val="20000"/>
              </a:spcBef>
              <a:buFont typeface="Arial" panose="020B0604020202020204" pitchFamily="34" charset="0"/>
              <a:buNone/>
            </a:pP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 教授、博导</a:t>
            </a:r>
            <a:r>
              <a:rPr lang="en-US" altLang="zh-CN" sz="2000" b="1" dirty="0">
                <a:latin typeface="方正小标宋_GBK" panose="03000509000000000000" charset="-122"/>
                <a:ea typeface="方正小标宋_GBK" panose="03000509000000000000" charset="-122"/>
                <a:cs typeface="方正小标宋_GBK" panose="03000509000000000000" charset="-122"/>
                <a:sym typeface="+mn-ea"/>
              </a:rPr>
              <a:t>/</a:t>
            </a: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硕导）</a:t>
            </a:r>
            <a:endParaRPr lang="zh-CN" altLang="en-US" sz="2000" b="1" dirty="0">
              <a:latin typeface="方正小标宋_GBK" panose="03000509000000000000" charset="-122"/>
              <a:ea typeface="方正小标宋_GBK" panose="03000509000000000000" charset="-122"/>
              <a:cs typeface="方正小标宋_GBK" panose="03000509000000000000" charset="-122"/>
            </a:endParaRPr>
          </a:p>
        </p:txBody>
      </p:sp>
      <p:pic>
        <p:nvPicPr>
          <p:cNvPr id="42" name="图片 41"/>
          <p:cNvPicPr>
            <a:picLocks noChangeAspect="1"/>
          </p:cNvPicPr>
          <p:nvPr>
            <p:custDataLst>
              <p:tags r:id="rId12"/>
            </p:custDataLst>
          </p:nvPr>
        </p:nvPicPr>
        <p:blipFill>
          <a:blip r:embed="rId13"/>
          <a:stretch>
            <a:fillRect/>
          </a:stretch>
        </p:blipFill>
        <p:spPr>
          <a:xfrm>
            <a:off x="10135870" y="4425950"/>
            <a:ext cx="1550035" cy="1332230"/>
          </a:xfrm>
          <a:prstGeom prst="rect">
            <a:avLst/>
          </a:prstGeom>
        </p:spPr>
      </p:pic>
      <p:sp>
        <p:nvSpPr>
          <p:cNvPr id="19" name="文本框 18"/>
          <p:cNvSpPr txBox="1"/>
          <p:nvPr/>
        </p:nvSpPr>
        <p:spPr>
          <a:xfrm>
            <a:off x="327025" y="208280"/>
            <a:ext cx="4064000" cy="521970"/>
          </a:xfrm>
          <a:prstGeom prst="rect">
            <a:avLst/>
          </a:prstGeom>
          <a:noFill/>
        </p:spPr>
        <p:txBody>
          <a:bodyPr wrap="square" rtlCol="0">
            <a:spAutoFit/>
          </a:bodyPr>
          <a:p>
            <a:r>
              <a:rPr lang="en-US" altLang="zh-CN" sz="2800" b="1">
                <a:solidFill>
                  <a:srgbClr val="FF0000"/>
                </a:solidFill>
                <a:latin typeface="方正小标宋_GBK" panose="03000509000000000000" charset="-122"/>
                <a:ea typeface="方正小标宋_GBK" panose="03000509000000000000" charset="-122"/>
                <a:cs typeface="方正小标宋_GBK" panose="03000509000000000000" charset="-122"/>
              </a:rPr>
              <a:t>2</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rPr>
              <a:t>、团队成员</a:t>
            </a:r>
            <a:endPar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6722772"/>
            <a:ext cx="12192001" cy="1352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BCE2C"/>
              </a:solidFill>
            </a:endParaRPr>
          </a:p>
        </p:txBody>
      </p:sp>
      <p:pic>
        <p:nvPicPr>
          <p:cNvPr id="28" name="图片 27"/>
          <p:cNvPicPr>
            <a:picLocks noChangeAspect="1"/>
          </p:cNvPicPr>
          <p:nvPr/>
        </p:nvPicPr>
        <p:blipFill>
          <a:blip r:embed="rId1" cstate="print"/>
          <a:stretch>
            <a:fillRect/>
          </a:stretch>
        </p:blipFill>
        <p:spPr>
          <a:xfrm>
            <a:off x="9428480" y="544195"/>
            <a:ext cx="1611630" cy="2339975"/>
          </a:xfrm>
          <a:prstGeom prst="rect">
            <a:avLst/>
          </a:prstGeom>
          <a:ln w="19050">
            <a:noFill/>
          </a:ln>
        </p:spPr>
      </p:pic>
      <p:grpSp>
        <p:nvGrpSpPr>
          <p:cNvPr id="9" name="组合 8"/>
          <p:cNvGrpSpPr/>
          <p:nvPr/>
        </p:nvGrpSpPr>
        <p:grpSpPr>
          <a:xfrm>
            <a:off x="9286875" y="3865880"/>
            <a:ext cx="2005965" cy="1602740"/>
            <a:chOff x="6792872" y="1523681"/>
            <a:chExt cx="3089791" cy="2934382"/>
          </a:xfrm>
        </p:grpSpPr>
        <p:pic>
          <p:nvPicPr>
            <p:cNvPr id="10" name="图片 9"/>
            <p:cNvPicPr>
              <a:picLocks noChangeAspect="1"/>
            </p:cNvPicPr>
            <p:nvPr/>
          </p:nvPicPr>
          <p:blipFill>
            <a:blip r:embed="rId2" cstate="screen"/>
            <a:stretch>
              <a:fillRect/>
            </a:stretch>
          </p:blipFill>
          <p:spPr>
            <a:xfrm>
              <a:off x="6792872" y="1523681"/>
              <a:ext cx="1707016" cy="2934382"/>
            </a:xfrm>
            <a:prstGeom prst="rect">
              <a:avLst/>
            </a:prstGeom>
          </p:spPr>
        </p:pic>
        <p:pic>
          <p:nvPicPr>
            <p:cNvPr id="7" name="图片 6"/>
            <p:cNvPicPr>
              <a:picLocks noChangeAspect="1"/>
            </p:cNvPicPr>
            <p:nvPr/>
          </p:nvPicPr>
          <p:blipFill>
            <a:blip r:embed="rId3" cstate="screen"/>
            <a:stretch>
              <a:fillRect/>
            </a:stretch>
          </p:blipFill>
          <p:spPr>
            <a:xfrm>
              <a:off x="8516416" y="1526328"/>
              <a:ext cx="1366247" cy="2931735"/>
            </a:xfrm>
            <a:prstGeom prst="rect">
              <a:avLst/>
            </a:prstGeom>
          </p:spPr>
        </p:pic>
      </p:grpSp>
      <p:sp>
        <p:nvSpPr>
          <p:cNvPr id="8" name="矩形 7"/>
          <p:cNvSpPr/>
          <p:nvPr/>
        </p:nvSpPr>
        <p:spPr>
          <a:xfrm>
            <a:off x="9525000" y="5604510"/>
            <a:ext cx="1893570" cy="645160"/>
          </a:xfrm>
          <a:prstGeom prst="rect">
            <a:avLst/>
          </a:prstGeom>
        </p:spPr>
        <p:txBody>
          <a:bodyPr wrap="square">
            <a:spAutoFit/>
          </a:bodyPr>
          <a:lstStyle/>
          <a:p>
            <a:pPr algn="ctr"/>
            <a:r>
              <a:rPr lang="zh-CN" sz="1800" b="1" dirty="0">
                <a:solidFill>
                  <a:srgbClr val="C00000"/>
                </a:solidFill>
                <a:sym typeface="+mn-ea"/>
              </a:rPr>
              <a:t>单晶硅纳米结构力学特性</a:t>
            </a:r>
            <a:endParaRPr lang="zh-CN" sz="1800" b="1" dirty="0">
              <a:solidFill>
                <a:srgbClr val="C00000"/>
              </a:solidFill>
            </a:endParaRPr>
          </a:p>
        </p:txBody>
      </p:sp>
      <p:sp>
        <p:nvSpPr>
          <p:cNvPr id="15" name="2 Marcador de contenido"/>
          <p:cNvSpPr txBox="1"/>
          <p:nvPr/>
        </p:nvSpPr>
        <p:spPr bwMode="auto">
          <a:xfrm>
            <a:off x="8942070" y="2944505"/>
            <a:ext cx="2576195" cy="61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0000"/>
              </a:lnSpc>
              <a:spcBef>
                <a:spcPct val="20000"/>
              </a:spcBef>
              <a:buFont typeface="Arial" panose="020B0604020202020204" pitchFamily="34" charset="0"/>
              <a:buNone/>
            </a:pPr>
            <a:r>
              <a:rPr lang="zh-CN" altLang="en-US" sz="2000" b="1" dirty="0">
                <a:solidFill>
                  <a:schemeClr val="tx1"/>
                </a:solidFill>
                <a:latin typeface="方正小标宋_GBK" panose="03000509000000000000" charset="-122"/>
                <a:ea typeface="方正小标宋_GBK" panose="03000509000000000000" charset="-122"/>
                <a:cs typeface="方正小标宋_GBK" panose="03000509000000000000" charset="-122"/>
              </a:rPr>
              <a:t>王静</a:t>
            </a:r>
            <a:endParaRPr lang="zh-CN" altLang="en-US" sz="2000" b="1" dirty="0">
              <a:solidFill>
                <a:schemeClr val="tx1"/>
              </a:solidFill>
              <a:latin typeface="方正小标宋_GBK" panose="03000509000000000000" charset="-122"/>
              <a:ea typeface="方正小标宋_GBK" panose="03000509000000000000" charset="-122"/>
              <a:cs typeface="方正小标宋_GBK" panose="03000509000000000000" charset="-122"/>
            </a:endParaRPr>
          </a:p>
          <a:p>
            <a:pPr algn="ctr" eaLnBrk="1" hangingPunct="1">
              <a:lnSpc>
                <a:spcPct val="120000"/>
              </a:lnSpc>
              <a:spcBef>
                <a:spcPct val="20000"/>
              </a:spcBef>
              <a:buFont typeface="Arial" panose="020B0604020202020204" pitchFamily="34" charset="0"/>
              <a:buNone/>
            </a:pP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 副教授、硕导）</a:t>
            </a:r>
            <a:endParaRPr lang="zh-CN" altLang="en-US" sz="2000" b="1" dirty="0">
              <a:latin typeface="方正小标宋_GBK" panose="03000509000000000000" charset="-122"/>
              <a:ea typeface="方正小标宋_GBK" panose="03000509000000000000" charset="-122"/>
              <a:cs typeface="方正小标宋_GBK" panose="03000509000000000000" charset="-122"/>
            </a:endParaRPr>
          </a:p>
          <a:p>
            <a:pPr algn="ctr" eaLnBrk="1" hangingPunct="1">
              <a:lnSpc>
                <a:spcPct val="120000"/>
              </a:lnSpc>
              <a:spcBef>
                <a:spcPct val="20000"/>
              </a:spcBef>
              <a:buFont typeface="Arial" panose="020B0604020202020204" pitchFamily="34" charset="0"/>
              <a:buNone/>
            </a:pPr>
            <a:endParaRPr lang="es-ES" altLang="zh-CN" sz="2400" b="1" dirty="0">
              <a:latin typeface="微软雅黑" panose="020B0503020204020204" charset="-122"/>
              <a:ea typeface="微软雅黑" panose="020B0503020204020204" charset="-122"/>
            </a:endParaRPr>
          </a:p>
          <a:p>
            <a:pPr algn="ctr" eaLnBrk="1" hangingPunct="1">
              <a:lnSpc>
                <a:spcPct val="120000"/>
              </a:lnSpc>
              <a:spcBef>
                <a:spcPct val="20000"/>
              </a:spcBef>
              <a:buFont typeface="Arial" panose="020B0604020202020204" pitchFamily="34" charset="0"/>
              <a:buNone/>
            </a:pPr>
            <a:endParaRPr lang="es-ES" sz="2800" b="1" dirty="0">
              <a:latin typeface="微软雅黑" panose="020B0503020204020204" charset="-122"/>
              <a:ea typeface="微软雅黑" panose="020B0503020204020204" charset="-122"/>
            </a:endParaRPr>
          </a:p>
        </p:txBody>
      </p:sp>
      <p:pic>
        <p:nvPicPr>
          <p:cNvPr id="3" name="图片 2"/>
          <p:cNvPicPr>
            <a:picLocks noChangeAspect="1"/>
          </p:cNvPicPr>
          <p:nvPr>
            <p:custDataLst>
              <p:tags r:id="rId4"/>
            </p:custDataLst>
          </p:nvPr>
        </p:nvPicPr>
        <p:blipFill>
          <a:blip r:embed="rId5"/>
          <a:stretch>
            <a:fillRect/>
          </a:stretch>
        </p:blipFill>
        <p:spPr>
          <a:xfrm>
            <a:off x="5293360" y="544195"/>
            <a:ext cx="1522095" cy="2292985"/>
          </a:xfrm>
          <a:prstGeom prst="rect">
            <a:avLst/>
          </a:prstGeom>
        </p:spPr>
      </p:pic>
      <p:pic>
        <p:nvPicPr>
          <p:cNvPr id="11" name="图片 10"/>
          <p:cNvPicPr>
            <a:picLocks noChangeAspect="1"/>
          </p:cNvPicPr>
          <p:nvPr>
            <p:custDataLst>
              <p:tags r:id="rId6"/>
            </p:custDataLst>
          </p:nvPr>
        </p:nvPicPr>
        <p:blipFill>
          <a:blip r:embed="rId7"/>
          <a:stretch>
            <a:fillRect/>
          </a:stretch>
        </p:blipFill>
        <p:spPr>
          <a:xfrm>
            <a:off x="1536700" y="608330"/>
            <a:ext cx="1583055" cy="2263775"/>
          </a:xfrm>
          <a:prstGeom prst="rect">
            <a:avLst/>
          </a:prstGeom>
        </p:spPr>
      </p:pic>
      <p:grpSp>
        <p:nvGrpSpPr>
          <p:cNvPr id="35" name="组合 34"/>
          <p:cNvGrpSpPr/>
          <p:nvPr>
            <p:custDataLst>
              <p:tags r:id="rId8"/>
            </p:custDataLst>
          </p:nvPr>
        </p:nvGrpSpPr>
        <p:grpSpPr>
          <a:xfrm>
            <a:off x="929005" y="3943350"/>
            <a:ext cx="2058035" cy="1466850"/>
            <a:chOff x="9016045" y="4862444"/>
            <a:chExt cx="3042702" cy="2433038"/>
          </a:xfrm>
        </p:grpSpPr>
        <p:pic>
          <p:nvPicPr>
            <p:cNvPr id="33" name="图片 32"/>
            <p:cNvPicPr>
              <a:picLocks noChangeAspect="1"/>
            </p:cNvPicPr>
            <p:nvPr>
              <p:custDataLst>
                <p:tags r:id="rId9"/>
              </p:custDataLst>
            </p:nvPr>
          </p:nvPicPr>
          <p:blipFill>
            <a:blip r:embed="rId10"/>
            <a:stretch>
              <a:fillRect/>
            </a:stretch>
          </p:blipFill>
          <p:spPr>
            <a:xfrm>
              <a:off x="9016045" y="4862444"/>
              <a:ext cx="3042702" cy="2433038"/>
            </a:xfrm>
            <a:prstGeom prst="rect">
              <a:avLst/>
            </a:prstGeom>
          </p:spPr>
        </p:pic>
        <p:sp>
          <p:nvSpPr>
            <p:cNvPr id="34" name="矩形 33"/>
            <p:cNvSpPr/>
            <p:nvPr>
              <p:custDataLst>
                <p:tags r:id="rId11"/>
              </p:custDataLst>
            </p:nvPr>
          </p:nvSpPr>
          <p:spPr bwMode="auto">
            <a:xfrm>
              <a:off x="9273528" y="4921227"/>
              <a:ext cx="165270" cy="208524"/>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0" i="0" u="none" strike="noStrike" cap="none" normalizeH="0" baseline="0">
                <a:ln>
                  <a:noFill/>
                </a:ln>
                <a:solidFill>
                  <a:schemeClr val="tx1"/>
                </a:solidFill>
                <a:effectLst/>
                <a:latin typeface="Segoe UI" panose="020B0502040204020203" charset="0"/>
                <a:ea typeface="微软雅黑" panose="020B0503020204020204" charset="-122"/>
              </a:endParaRPr>
            </a:p>
          </p:txBody>
        </p:sp>
        <p:sp>
          <p:nvSpPr>
            <p:cNvPr id="38" name="矩形 37"/>
            <p:cNvSpPr/>
            <p:nvPr>
              <p:custDataLst>
                <p:tags r:id="rId12"/>
              </p:custDataLst>
            </p:nvPr>
          </p:nvSpPr>
          <p:spPr bwMode="auto">
            <a:xfrm flipH="1">
              <a:off x="11790880" y="4876645"/>
              <a:ext cx="241938" cy="248536"/>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0" i="0" u="none" strike="noStrike" cap="none" normalizeH="0" baseline="0">
                <a:ln>
                  <a:noFill/>
                </a:ln>
                <a:solidFill>
                  <a:schemeClr val="tx1"/>
                </a:solidFill>
                <a:effectLst/>
                <a:latin typeface="Segoe UI" panose="020B0502040204020203" charset="0"/>
                <a:ea typeface="微软雅黑" panose="020B0503020204020204" charset="-122"/>
              </a:endParaRPr>
            </a:p>
          </p:txBody>
        </p:sp>
      </p:grpSp>
      <p:sp>
        <p:nvSpPr>
          <p:cNvPr id="40" name="矩形 39"/>
          <p:cNvSpPr/>
          <p:nvPr>
            <p:custDataLst>
              <p:tags r:id="rId13"/>
            </p:custDataLst>
          </p:nvPr>
        </p:nvSpPr>
        <p:spPr>
          <a:xfrm>
            <a:off x="882015" y="5614035"/>
            <a:ext cx="2371725" cy="368300"/>
          </a:xfrm>
          <a:prstGeom prst="rect">
            <a:avLst/>
          </a:prstGeom>
        </p:spPr>
        <p:txBody>
          <a:bodyPr wrap="square">
            <a:spAutoFit/>
          </a:bodyPr>
          <a:lstStyle/>
          <a:p>
            <a:pPr algn="ctr"/>
            <a:r>
              <a:rPr lang="zh-CN" sz="1800" b="1" dirty="0">
                <a:solidFill>
                  <a:srgbClr val="C00000"/>
                </a:solidFill>
              </a:rPr>
              <a:t>钙钛矿太阳能电池</a:t>
            </a:r>
            <a:r>
              <a:rPr lang="zh-CN" altLang="en-US" sz="1200" b="1" dirty="0">
                <a:solidFill>
                  <a:srgbClr val="0000FF"/>
                </a:solidFill>
                <a:latin typeface="Times New Roman" panose="02020603050405020304" charset="0"/>
                <a:cs typeface="Times New Roman" panose="02020603050405020304" charset="0"/>
              </a:rPr>
              <a:t>.</a:t>
            </a:r>
            <a:endParaRPr lang="zh-CN" altLang="en-US" sz="1200" b="1" dirty="0">
              <a:solidFill>
                <a:srgbClr val="0000FF"/>
              </a:solidFill>
              <a:latin typeface="Times New Roman" panose="02020603050405020304" charset="0"/>
              <a:cs typeface="Times New Roman" panose="02020603050405020304" charset="0"/>
            </a:endParaRPr>
          </a:p>
        </p:txBody>
      </p:sp>
      <p:grpSp>
        <p:nvGrpSpPr>
          <p:cNvPr id="13" name="组合 12"/>
          <p:cNvGrpSpPr/>
          <p:nvPr>
            <p:custDataLst>
              <p:tags r:id="rId14"/>
            </p:custDataLst>
          </p:nvPr>
        </p:nvGrpSpPr>
        <p:grpSpPr>
          <a:xfrm>
            <a:off x="5093335" y="4075430"/>
            <a:ext cx="2373630" cy="1035685"/>
            <a:chOff x="4330938" y="1538279"/>
            <a:chExt cx="4614229" cy="3276190"/>
          </a:xfrm>
        </p:grpSpPr>
        <p:pic>
          <p:nvPicPr>
            <p:cNvPr id="16" name="图片 15"/>
            <p:cNvPicPr>
              <a:picLocks noChangeAspect="1"/>
            </p:cNvPicPr>
            <p:nvPr>
              <p:custDataLst>
                <p:tags r:id="rId15"/>
              </p:custDataLst>
            </p:nvPr>
          </p:nvPicPr>
          <p:blipFill>
            <a:blip r:embed="rId16"/>
            <a:stretch>
              <a:fillRect/>
            </a:stretch>
          </p:blipFill>
          <p:spPr>
            <a:xfrm>
              <a:off x="4354692" y="1538279"/>
              <a:ext cx="4590475" cy="3276190"/>
            </a:xfrm>
            <a:prstGeom prst="rect">
              <a:avLst/>
            </a:prstGeom>
          </p:spPr>
        </p:pic>
        <p:sp>
          <p:nvSpPr>
            <p:cNvPr id="29" name="矩形 28"/>
            <p:cNvSpPr/>
            <p:nvPr>
              <p:custDataLst>
                <p:tags r:id="rId17"/>
              </p:custDataLst>
            </p:nvPr>
          </p:nvSpPr>
          <p:spPr bwMode="auto">
            <a:xfrm>
              <a:off x="4391565" y="1538279"/>
              <a:ext cx="314140" cy="279369"/>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0" i="0" u="none" strike="noStrike" cap="none" normalizeH="0" baseline="0">
                <a:ln>
                  <a:noFill/>
                </a:ln>
                <a:solidFill>
                  <a:schemeClr val="tx1"/>
                </a:solidFill>
                <a:effectLst/>
                <a:latin typeface="Segoe UI" panose="020B0502040204020203" charset="0"/>
                <a:ea typeface="微软雅黑" panose="020B0503020204020204" charset="-122"/>
              </a:endParaRPr>
            </a:p>
          </p:txBody>
        </p:sp>
        <p:sp>
          <p:nvSpPr>
            <p:cNvPr id="31" name="矩形 30"/>
            <p:cNvSpPr/>
            <p:nvPr>
              <p:custDataLst>
                <p:tags r:id="rId18"/>
              </p:custDataLst>
            </p:nvPr>
          </p:nvSpPr>
          <p:spPr bwMode="auto">
            <a:xfrm>
              <a:off x="4330938" y="3284538"/>
              <a:ext cx="314140" cy="279369"/>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0" i="0" u="none" strike="noStrike" cap="none" normalizeH="0" baseline="0">
                <a:ln>
                  <a:noFill/>
                </a:ln>
                <a:solidFill>
                  <a:schemeClr val="tx1"/>
                </a:solidFill>
                <a:effectLst/>
                <a:latin typeface="Segoe UI" panose="020B0502040204020203" charset="0"/>
                <a:ea typeface="微软雅黑" panose="020B0503020204020204" charset="-122"/>
              </a:endParaRPr>
            </a:p>
          </p:txBody>
        </p:sp>
        <p:sp>
          <p:nvSpPr>
            <p:cNvPr id="36" name="矩形 35"/>
            <p:cNvSpPr/>
            <p:nvPr>
              <p:custDataLst>
                <p:tags r:id="rId19"/>
              </p:custDataLst>
            </p:nvPr>
          </p:nvSpPr>
          <p:spPr bwMode="auto">
            <a:xfrm>
              <a:off x="6107300" y="1538279"/>
              <a:ext cx="314138" cy="279370"/>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0" i="0" u="none" strike="noStrike" cap="none" normalizeH="0" baseline="0">
                <a:ln>
                  <a:noFill/>
                </a:ln>
                <a:solidFill>
                  <a:schemeClr val="tx1"/>
                </a:solidFill>
                <a:effectLst/>
                <a:latin typeface="Segoe UI" panose="020B0502040204020203" charset="0"/>
                <a:ea typeface="微软雅黑" panose="020B0503020204020204" charset="-122"/>
              </a:endParaRPr>
            </a:p>
          </p:txBody>
        </p:sp>
        <p:sp>
          <p:nvSpPr>
            <p:cNvPr id="37" name="矩形 36"/>
            <p:cNvSpPr/>
            <p:nvPr>
              <p:custDataLst>
                <p:tags r:id="rId20"/>
              </p:custDataLst>
            </p:nvPr>
          </p:nvSpPr>
          <p:spPr bwMode="auto">
            <a:xfrm>
              <a:off x="6205077" y="3284538"/>
              <a:ext cx="314138" cy="279370"/>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0" i="0" u="none" strike="noStrike" cap="none" normalizeH="0" baseline="0">
                <a:ln>
                  <a:noFill/>
                </a:ln>
                <a:solidFill>
                  <a:schemeClr val="tx1"/>
                </a:solidFill>
                <a:effectLst/>
                <a:latin typeface="Segoe UI" panose="020B0502040204020203" charset="0"/>
                <a:ea typeface="微软雅黑" panose="020B0503020204020204" charset="-122"/>
              </a:endParaRPr>
            </a:p>
          </p:txBody>
        </p:sp>
      </p:grpSp>
      <p:sp>
        <p:nvSpPr>
          <p:cNvPr id="18" name="2 Marcador de contenido"/>
          <p:cNvSpPr txBox="1"/>
          <p:nvPr>
            <p:custDataLst>
              <p:tags r:id="rId21"/>
            </p:custDataLst>
          </p:nvPr>
        </p:nvSpPr>
        <p:spPr bwMode="auto">
          <a:xfrm>
            <a:off x="442594" y="2992301"/>
            <a:ext cx="3208655" cy="74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0000"/>
              </a:lnSpc>
              <a:spcBef>
                <a:spcPct val="20000"/>
              </a:spcBef>
              <a:buFont typeface="Arial" panose="020B0604020202020204" pitchFamily="34" charset="0"/>
              <a:buNone/>
            </a:pPr>
            <a:r>
              <a:rPr lang="zh-CN" altLang="en-US" sz="2000" b="1" dirty="0">
                <a:latin typeface="方正小标宋_GBK" panose="03000509000000000000" charset="-122"/>
                <a:ea typeface="方正小标宋_GBK" panose="03000509000000000000" charset="-122"/>
                <a:cs typeface="方正小标宋_GBK" panose="03000509000000000000" charset="-122"/>
              </a:rPr>
              <a:t>沈向前  </a:t>
            </a:r>
            <a:endParaRPr lang="zh-CN" altLang="en-US" sz="2000" b="1" dirty="0">
              <a:latin typeface="方正小标宋_GBK" panose="03000509000000000000" charset="-122"/>
              <a:ea typeface="方正小标宋_GBK" panose="03000509000000000000" charset="-122"/>
              <a:cs typeface="方正小标宋_GBK" panose="03000509000000000000" charset="-122"/>
            </a:endParaRPr>
          </a:p>
          <a:p>
            <a:pPr algn="ctr" eaLnBrk="1" hangingPunct="1">
              <a:lnSpc>
                <a:spcPct val="120000"/>
              </a:lnSpc>
              <a:spcBef>
                <a:spcPct val="20000"/>
              </a:spcBef>
              <a:buFont typeface="Arial" panose="020B0604020202020204" pitchFamily="34" charset="0"/>
              <a:buNone/>
            </a:pP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 副教授、硕导）</a:t>
            </a:r>
            <a:endParaRPr lang="zh-CN" altLang="en-US" sz="2000" b="1" dirty="0">
              <a:latin typeface="方正小标宋_GBK" panose="03000509000000000000" charset="-122"/>
              <a:ea typeface="方正小标宋_GBK" panose="03000509000000000000" charset="-122"/>
              <a:cs typeface="方正小标宋_GBK" panose="03000509000000000000" charset="-122"/>
            </a:endParaRPr>
          </a:p>
        </p:txBody>
      </p:sp>
      <p:sp>
        <p:nvSpPr>
          <p:cNvPr id="19" name="2 Marcador de contenido"/>
          <p:cNvSpPr txBox="1"/>
          <p:nvPr>
            <p:custDataLst>
              <p:tags r:id="rId22"/>
            </p:custDataLst>
          </p:nvPr>
        </p:nvSpPr>
        <p:spPr bwMode="auto">
          <a:xfrm>
            <a:off x="4622164" y="2904036"/>
            <a:ext cx="3208655" cy="74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20000"/>
              </a:lnSpc>
              <a:spcBef>
                <a:spcPct val="20000"/>
              </a:spcBef>
              <a:buFont typeface="Arial" panose="020B0604020202020204" pitchFamily="34" charset="0"/>
              <a:buNone/>
            </a:pPr>
            <a:r>
              <a:rPr lang="zh-CN" altLang="en-US" sz="2000" b="1" dirty="0">
                <a:latin typeface="方正小标宋_GBK" panose="03000509000000000000" charset="-122"/>
                <a:ea typeface="方正小标宋_GBK" panose="03000509000000000000" charset="-122"/>
                <a:cs typeface="方正小标宋_GBK" panose="03000509000000000000" charset="-122"/>
              </a:rPr>
              <a:t>吕长武</a:t>
            </a:r>
            <a:endParaRPr lang="en-US" altLang="zh-CN" sz="2000" b="1" dirty="0">
              <a:latin typeface="方正小标宋_GBK" panose="03000509000000000000" charset="-122"/>
              <a:ea typeface="方正小标宋_GBK" panose="03000509000000000000" charset="-122"/>
              <a:cs typeface="方正小标宋_GBK" panose="03000509000000000000" charset="-122"/>
            </a:endParaRPr>
          </a:p>
          <a:p>
            <a:pPr algn="ctr" eaLnBrk="1" hangingPunct="1">
              <a:lnSpc>
                <a:spcPct val="120000"/>
              </a:lnSpc>
              <a:spcBef>
                <a:spcPct val="20000"/>
              </a:spcBef>
              <a:buFont typeface="Arial" panose="020B0604020202020204" pitchFamily="34" charset="0"/>
              <a:buNone/>
            </a:pP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 副教授、硕导）</a:t>
            </a:r>
            <a:endParaRPr lang="es-ES" sz="2000" b="1" dirty="0">
              <a:latin typeface="方正小标宋_GBK" panose="03000509000000000000" charset="-122"/>
              <a:ea typeface="方正小标宋_GBK" panose="03000509000000000000" charset="-122"/>
              <a:cs typeface="方正小标宋_GBK" panose="03000509000000000000" charset="-122"/>
            </a:endParaRPr>
          </a:p>
        </p:txBody>
      </p:sp>
      <p:sp>
        <p:nvSpPr>
          <p:cNvPr id="20" name="矩形 19"/>
          <p:cNvSpPr/>
          <p:nvPr>
            <p:custDataLst>
              <p:tags r:id="rId23"/>
            </p:custDataLst>
          </p:nvPr>
        </p:nvSpPr>
        <p:spPr>
          <a:xfrm>
            <a:off x="5293360" y="5535295"/>
            <a:ext cx="2173605" cy="368300"/>
          </a:xfrm>
          <a:prstGeom prst="rect">
            <a:avLst/>
          </a:prstGeom>
        </p:spPr>
        <p:txBody>
          <a:bodyPr wrap="square">
            <a:spAutoFit/>
          </a:bodyPr>
          <a:lstStyle/>
          <a:p>
            <a:pPr algn="ctr"/>
            <a:r>
              <a:rPr lang="zh-CN" sz="1800" b="1" dirty="0">
                <a:solidFill>
                  <a:srgbClr val="C00000"/>
                </a:solidFill>
                <a:sym typeface="+mn-ea"/>
              </a:rPr>
              <a:t>低维纳米能源材料</a:t>
            </a:r>
            <a:endParaRPr lang="zh-CN" sz="18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smtClean="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1012825" y="1364615"/>
            <a:ext cx="10465435" cy="3107690"/>
          </a:xfrm>
          <a:prstGeom prst="rect">
            <a:avLst/>
          </a:prstGeom>
          <a:noFill/>
        </p:spPr>
        <p:txBody>
          <a:bodyPr wrap="square" rtlCol="0" anchor="t">
            <a:spAutoFit/>
          </a:bodyPr>
          <a:p>
            <a:pPr marL="342900" indent="-342900" algn="just" defTabSz="342900">
              <a:lnSpc>
                <a:spcPct val="125000"/>
              </a:lnSpc>
              <a:buFont typeface="Wingdings" panose="05000000000000000000" pitchFamily="2" charset="2"/>
              <a:buChar char="l"/>
            </a:pPr>
            <a:r>
              <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rPr>
              <a:t>国家自然科学基金地区基金：ⅡA族和ⅣA族元素掺杂及缺陷诱导AlN稀磁半导体的理论和实验研究</a:t>
            </a:r>
            <a:endPar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endParaRPr>
          </a:p>
          <a:p>
            <a:pPr marL="342900" indent="-342900" algn="just" defTabSz="342900">
              <a:lnSpc>
                <a:spcPct val="125000"/>
              </a:lnSpc>
              <a:buFont typeface="Wingdings" panose="05000000000000000000" pitchFamily="2" charset="2"/>
              <a:buChar char="l"/>
            </a:pPr>
            <a:r>
              <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rPr>
              <a:t>国家自然科学基金地区项目：氮化铝薄膜制备及磁性元素掺杂改性研究</a:t>
            </a:r>
            <a:endPar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endParaRPr>
          </a:p>
          <a:p>
            <a:pPr marL="342900" indent="-342900" algn="just" defTabSz="342900">
              <a:lnSpc>
                <a:spcPct val="125000"/>
              </a:lnSpc>
              <a:buFont typeface="Wingdings" panose="05000000000000000000" pitchFamily="2" charset="2"/>
              <a:buChar char="l"/>
            </a:pPr>
            <a:r>
              <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rPr>
              <a:t>国家自然科学基金地区项目：结构相变二维MX</a:t>
            </a:r>
            <a:r>
              <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rPr>
              <a:t>2纳米调控控设计和宽谱催化协同机制研究</a:t>
            </a:r>
            <a:endPar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endParaRPr>
          </a:p>
          <a:p>
            <a:pPr marL="342900" indent="-342900" algn="just" defTabSz="342900">
              <a:lnSpc>
                <a:spcPct val="125000"/>
              </a:lnSpc>
              <a:buFont typeface="Wingdings" panose="05000000000000000000" pitchFamily="2" charset="2"/>
              <a:buChar char="l"/>
            </a:pPr>
            <a:r>
              <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rPr>
              <a:t>国家自然科学基金项目：</a:t>
            </a:r>
            <a:r>
              <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rPr>
              <a:t>呼气检测用ZnO@ZIFs纳米复合材料的设计调控制备与气敏机理研究，</a:t>
            </a:r>
            <a:endPar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endParaRPr>
          </a:p>
          <a:p>
            <a:pPr marL="342900" indent="-342900" algn="just" defTabSz="342900">
              <a:lnSpc>
                <a:spcPct val="125000"/>
              </a:lnSpc>
              <a:buFont typeface="Wingdings" panose="05000000000000000000" pitchFamily="2" charset="2"/>
              <a:buChar char="l"/>
            </a:pPr>
            <a:r>
              <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rPr>
              <a:t>国家自然科学基金项目：ZnO/石墨烯的制备与多因素协同光催化机理研究，</a:t>
            </a:r>
            <a:endPar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endParaRPr>
          </a:p>
          <a:p>
            <a:pPr marL="342900" indent="-342900" algn="just" defTabSz="342900">
              <a:lnSpc>
                <a:spcPct val="125000"/>
              </a:lnSpc>
              <a:buFont typeface="Wingdings" panose="05000000000000000000" pitchFamily="2" charset="2"/>
              <a:buChar char="l"/>
            </a:pPr>
            <a:r>
              <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rPr>
              <a:t> 国家自然科学基金地区基金项目：超薄钨锡基二维材料表面缺陷调控与光电气敏性能的构效关系研究</a:t>
            </a:r>
            <a:endPar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endParaRPr>
          </a:p>
          <a:p>
            <a:pPr marL="342900" indent="-342900" algn="just" defTabSz="342900">
              <a:lnSpc>
                <a:spcPct val="125000"/>
              </a:lnSpc>
              <a:buFont typeface="Wingdings" panose="05000000000000000000" pitchFamily="2" charset="2"/>
              <a:buChar char="l"/>
            </a:pPr>
            <a:r>
              <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rPr>
              <a:t> 国家自然科学基金地区基金 ：多孔硅基氧化锌纳米复合材料室温气敏传感器的设计和性能研究）</a:t>
            </a:r>
            <a:endPar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endParaRPr>
          </a:p>
          <a:p>
            <a:pPr marL="342900" indent="-342900" algn="just" defTabSz="342900">
              <a:lnSpc>
                <a:spcPct val="125000"/>
              </a:lnSpc>
              <a:buFont typeface="Wingdings" panose="05000000000000000000" pitchFamily="2" charset="2"/>
              <a:buChar char="l"/>
            </a:pPr>
            <a:r>
              <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rPr>
              <a:t>国家自然科学基金地区基金（白光发射增强的掺杂氧化锌/多孔硅光子晶体复合材料制备及其荧光性能研究）</a:t>
            </a:r>
            <a:endPar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endParaRPr>
          </a:p>
          <a:p>
            <a:pPr marL="342900" indent="-342900" algn="just" defTabSz="342900">
              <a:lnSpc>
                <a:spcPct val="125000"/>
              </a:lnSpc>
              <a:buFont typeface="Wingdings" panose="05000000000000000000" pitchFamily="2" charset="2"/>
              <a:buChar char="l"/>
            </a:pPr>
            <a:r>
              <a:rPr lang="zh-CN" altLang="en-US"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rPr>
              <a:t>国家自然科学基金青年基金（量子点-纳米金荧光共振能量转移体系的构建及其生物检测</a:t>
            </a:r>
            <a:r>
              <a:rPr lang="zh-CN" altLang="en-US" sz="1600" dirty="0">
                <a:solidFill>
                  <a:prstClr val="black">
                    <a:lumMod val="85000"/>
                    <a:lumOff val="15000"/>
                  </a:prstClr>
                </a:solidFill>
                <a:latin typeface="Century Gothic" panose="020B0502020202020204" pitchFamily="34" charset="0"/>
                <a:ea typeface="微软雅黑" panose="020B0503020204020204" charset="-122"/>
                <a:sym typeface="+mn-ea"/>
              </a:rPr>
              <a:t>）</a:t>
            </a:r>
            <a:endParaRPr lang="zh-CN" altLang="en-US" sz="1600" dirty="0">
              <a:solidFill>
                <a:prstClr val="black">
                  <a:lumMod val="85000"/>
                  <a:lumOff val="15000"/>
                </a:prstClr>
              </a:solidFill>
              <a:latin typeface="Century Gothic" panose="020B0502020202020204" pitchFamily="34" charset="0"/>
              <a:ea typeface="微软雅黑" panose="020B0503020204020204" charset="-122"/>
            </a:endParaRPr>
          </a:p>
          <a:p>
            <a:pPr indent="0" fontAlgn="auto" latinLnBrk="1">
              <a:lnSpc>
                <a:spcPct val="100000"/>
              </a:lnSpc>
              <a:spcAft>
                <a:spcPts val="0"/>
              </a:spcAft>
            </a:pPr>
            <a:endParaRPr lang="en-US" altLang="zh-CN" sz="1600" dirty="0">
              <a:solidFill>
                <a:prstClr val="black">
                  <a:lumMod val="85000"/>
                  <a:lumOff val="15000"/>
                </a:prstClr>
              </a:solidFill>
              <a:latin typeface="Times New Roman" panose="02020603050405020304" charset="0"/>
              <a:ea typeface="微软雅黑" panose="020B0503020204020204" charset="-122"/>
              <a:cs typeface="Times New Roman" panose="02020603050405020304" charset="0"/>
              <a:sym typeface="+mn-ea"/>
            </a:endParaRPr>
          </a:p>
        </p:txBody>
      </p:sp>
      <p:sp>
        <p:nvSpPr>
          <p:cNvPr id="10" name="文本框 9"/>
          <p:cNvSpPr txBox="1"/>
          <p:nvPr/>
        </p:nvSpPr>
        <p:spPr>
          <a:xfrm>
            <a:off x="-1270" y="853440"/>
            <a:ext cx="8802370" cy="521970"/>
          </a:xfrm>
          <a:prstGeom prst="rect">
            <a:avLst/>
          </a:prstGeom>
          <a:noFill/>
        </p:spPr>
        <p:txBody>
          <a:bodyPr wrap="square" rtlCol="0">
            <a:spAutoFit/>
          </a:bodyPr>
          <a:p>
            <a:r>
              <a:rPr lang="en-US" altLang="zh-CN" sz="2800" b="1">
                <a:solidFill>
                  <a:srgbClr val="FF0000"/>
                </a:solidFill>
                <a:latin typeface="方正小标宋_GBK" panose="03000509000000000000" charset="-122"/>
                <a:ea typeface="方正小标宋_GBK" panose="03000509000000000000" charset="-122"/>
                <a:cs typeface="方正小标宋_GBK" panose="03000509000000000000" charset="-122"/>
              </a:rPr>
              <a:t>3</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rPr>
              <a:t>、代表性研究成果（</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项目、</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rPr>
              <a:t>论文、获奖）</a:t>
            </a:r>
            <a:endPar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sp>
        <p:nvSpPr>
          <p:cNvPr id="4" name="文本框 3"/>
          <p:cNvSpPr txBox="1"/>
          <p:nvPr/>
        </p:nvSpPr>
        <p:spPr>
          <a:xfrm>
            <a:off x="-1270" y="4416425"/>
            <a:ext cx="7755890" cy="2245360"/>
          </a:xfrm>
          <a:prstGeom prst="rect">
            <a:avLst/>
          </a:prstGeom>
          <a:noFill/>
        </p:spPr>
        <p:txBody>
          <a:bodyPr wrap="square" rtlCol="0" anchor="t">
            <a:spAutoFit/>
          </a:bodyPr>
          <a:p>
            <a:pPr marL="342900" indent="-342900" algn="just" defTabSz="342900">
              <a:lnSpc>
                <a:spcPct val="125000"/>
              </a:lnSpc>
              <a:buFont typeface="Wingdings" panose="05000000000000000000" pitchFamily="2" charset="2"/>
              <a:buChar char="l"/>
            </a:pPr>
            <a:r>
              <a:rPr lang="zh-CN" altLang="en-US" sz="1600" dirty="0">
                <a:sym typeface="+mn-ea"/>
              </a:rPr>
              <a:t>新疆维吾尔自治区技术发明一等奖。（张红燕）</a:t>
            </a:r>
            <a:endParaRPr lang="zh-CN" altLang="en-US" sz="1600" dirty="0">
              <a:sym typeface="+mn-ea"/>
            </a:endParaRPr>
          </a:p>
          <a:p>
            <a:pPr marL="342900" indent="-342900" algn="just" defTabSz="342900">
              <a:lnSpc>
                <a:spcPct val="125000"/>
              </a:lnSpc>
              <a:buFont typeface="Wingdings" panose="05000000000000000000" pitchFamily="2" charset="2"/>
              <a:buChar char="l"/>
            </a:pPr>
            <a:r>
              <a:rPr lang="zh-CN" altLang="en-US" sz="1600" dirty="0">
                <a:sym typeface="+mn-ea"/>
              </a:rPr>
              <a:t>  获新疆维吾尔自治区科技进步奖三等奖2次（吴荣，李锦）</a:t>
            </a:r>
            <a:r>
              <a:rPr lang="zh-CN" altLang="en-US" sz="1600" dirty="0">
                <a:sym typeface="+mn-ea"/>
              </a:rPr>
              <a:t>      </a:t>
            </a:r>
            <a:endParaRPr lang="zh-CN" altLang="en-US" sz="1600" dirty="0"/>
          </a:p>
          <a:p>
            <a:pPr marL="342900" indent="-342900" algn="just" defTabSz="342900">
              <a:lnSpc>
                <a:spcPct val="125000"/>
              </a:lnSpc>
              <a:buFont typeface="Wingdings" panose="05000000000000000000" pitchFamily="2" charset="2"/>
              <a:buChar char="l"/>
            </a:pPr>
            <a:r>
              <a:rPr lang="zh-CN" altLang="en-US" sz="1600" dirty="0">
                <a:sym typeface="+mn-ea"/>
              </a:rPr>
              <a:t>新疆维吾尔自治区优秀研究生导师荣誉称号2次（吴荣，李锦，张红燕）</a:t>
            </a:r>
            <a:endParaRPr lang="zh-CN" altLang="en-US" sz="1600" dirty="0">
              <a:sym typeface="+mn-ea"/>
            </a:endParaRPr>
          </a:p>
          <a:p>
            <a:pPr marL="342900" indent="-342900" algn="just" defTabSz="342900">
              <a:lnSpc>
                <a:spcPct val="125000"/>
              </a:lnSpc>
              <a:buFont typeface="Wingdings" panose="05000000000000000000" pitchFamily="2" charset="2"/>
              <a:buChar char="l"/>
            </a:pPr>
            <a:r>
              <a:rPr lang="zh-CN" altLang="en-US" sz="1600" dirty="0">
                <a:sym typeface="+mn-ea"/>
              </a:rPr>
              <a:t>入选新疆自治区优秀青年科技创新人才培养项目（吴荣，李锦，张红燕）</a:t>
            </a:r>
            <a:endParaRPr lang="zh-CN" altLang="en-US" sz="1600" dirty="0">
              <a:sym typeface="+mn-ea"/>
            </a:endParaRPr>
          </a:p>
          <a:p>
            <a:pPr marL="342900" indent="-342900" algn="just" defTabSz="342900">
              <a:lnSpc>
                <a:spcPct val="125000"/>
              </a:lnSpc>
              <a:buFont typeface="Wingdings" panose="05000000000000000000" pitchFamily="2" charset="2"/>
              <a:buChar char="l"/>
            </a:pPr>
            <a:r>
              <a:rPr lang="zh-CN" altLang="en-US" sz="1600" dirty="0">
                <a:sym typeface="+mn-ea"/>
              </a:rPr>
              <a:t>指导硕士研究生获得新疆维吾尔自治区研究生优秀毕业论文</a:t>
            </a:r>
            <a:endParaRPr lang="zh-CN" altLang="en-US" sz="1600" dirty="0">
              <a:sym typeface="+mn-ea"/>
            </a:endParaRPr>
          </a:p>
          <a:p>
            <a:pPr indent="0" algn="just" defTabSz="342900">
              <a:lnSpc>
                <a:spcPct val="125000"/>
              </a:lnSpc>
              <a:buFont typeface="Wingdings" panose="05000000000000000000" pitchFamily="2" charset="2"/>
              <a:buNone/>
            </a:pPr>
            <a:r>
              <a:rPr lang="zh-CN" altLang="en-US" sz="1600" dirty="0">
                <a:sym typeface="+mn-ea"/>
              </a:rPr>
              <a:t>（吴荣，李锦，张红燕）</a:t>
            </a:r>
            <a:endParaRPr lang="zh-CN" altLang="en-US" sz="1600" dirty="0">
              <a:sym typeface="+mn-ea"/>
            </a:endParaRPr>
          </a:p>
          <a:p>
            <a:pPr marL="342900" indent="-342900" algn="just" defTabSz="342900">
              <a:lnSpc>
                <a:spcPct val="125000"/>
              </a:lnSpc>
              <a:buFont typeface="Wingdings" panose="05000000000000000000" pitchFamily="2" charset="2"/>
              <a:buChar char="l"/>
            </a:pPr>
            <a:r>
              <a:rPr lang="zh-CN" altLang="en-US" sz="1600" dirty="0">
                <a:sym typeface="+mn-ea"/>
              </a:rPr>
              <a:t>新疆维吾尔自治区优秀论文（张红艳，吴荣，李锦）</a:t>
            </a:r>
            <a:endParaRPr lang="zh-CN" altLang="en-US" sz="1600" dirty="0">
              <a:sym typeface="+mn-ea"/>
            </a:endParaRPr>
          </a:p>
        </p:txBody>
      </p:sp>
      <p:sp>
        <p:nvSpPr>
          <p:cNvPr id="5" name="文本框 4"/>
          <p:cNvSpPr txBox="1"/>
          <p:nvPr/>
        </p:nvSpPr>
        <p:spPr>
          <a:xfrm>
            <a:off x="6890385" y="4416425"/>
            <a:ext cx="6096000" cy="3138170"/>
          </a:xfrm>
          <a:prstGeom prst="rect">
            <a:avLst/>
          </a:prstGeom>
          <a:noFill/>
        </p:spPr>
        <p:txBody>
          <a:bodyPr wrap="square" rtlCol="0" anchor="t">
            <a:spAutoFit/>
          </a:bodyPr>
          <a:p>
            <a:pPr algn="l" eaLnBrk="1" hangingPunct="1">
              <a:buClrTx/>
              <a:buSzTx/>
              <a:buNone/>
            </a:pPr>
            <a:r>
              <a:rPr lang="it-IT" altLang="zh-CN" b="1" dirty="0">
                <a:latin typeface="Times New Roman" panose="02020603050405020304" charset="0"/>
                <a:ea typeface="楷体" panose="02010609060101010101" pitchFamily="49" charset="-122"/>
                <a:sym typeface="Wingdings" panose="05000000000000000000" pitchFamily="2" charset="2"/>
              </a:rPr>
              <a:t> 1. Nano-Micro Lett., 2024, 16, 201              </a:t>
            </a:r>
            <a:endParaRPr lang="it-IT" altLang="zh-CN" b="1" dirty="0">
              <a:latin typeface="Times New Roman" panose="02020603050405020304" charset="0"/>
              <a:ea typeface="楷体" panose="02010609060101010101" pitchFamily="49" charset="-122"/>
              <a:sym typeface="Wingdings" panose="05000000000000000000" pitchFamily="2" charset="2"/>
            </a:endParaRPr>
          </a:p>
          <a:p>
            <a:pPr algn="l" eaLnBrk="1" hangingPunct="1">
              <a:buClrTx/>
              <a:buSzTx/>
              <a:buNone/>
            </a:pPr>
            <a:r>
              <a:rPr lang="it-IT" altLang="zh-CN" b="1" dirty="0">
                <a:latin typeface="Times New Roman" panose="02020603050405020304" charset="0"/>
                <a:ea typeface="楷体" panose="02010609060101010101" pitchFamily="49" charset="-122"/>
                <a:sym typeface="Wingdings" panose="05000000000000000000" pitchFamily="2" charset="2"/>
              </a:rPr>
              <a:t> 2.</a:t>
            </a:r>
            <a:r>
              <a:rPr lang="it-IT" altLang="zh-CN" b="1" dirty="0">
                <a:latin typeface="Times New Roman" panose="02020603050405020304" charset="0"/>
                <a:ea typeface="楷体" panose="02010609060101010101" pitchFamily="49" charset="-122"/>
                <a:sym typeface="+mn-ea"/>
              </a:rPr>
              <a:t> Nano-Micro Lett., 2023, 15, 103.</a:t>
            </a:r>
            <a:endParaRPr lang="it-IT" altLang="zh-CN" b="1" dirty="0">
              <a:latin typeface="Times New Roman" panose="02020603050405020304" charset="0"/>
              <a:ea typeface="楷体" panose="02010609060101010101" pitchFamily="49" charset="-122"/>
              <a:sym typeface="+mn-ea"/>
            </a:endParaRPr>
          </a:p>
          <a:p>
            <a:pPr algn="l" eaLnBrk="1" hangingPunct="1">
              <a:buClrTx/>
              <a:buSzTx/>
              <a:buNone/>
            </a:pPr>
            <a:r>
              <a:rPr lang="it-IT" altLang="zh-CN" b="1" dirty="0">
                <a:latin typeface="Times New Roman" panose="02020603050405020304" charset="0"/>
                <a:ea typeface="楷体" panose="02010609060101010101" pitchFamily="49" charset="-122"/>
                <a:sym typeface="Wingdings" panose="05000000000000000000" pitchFamily="2" charset="2"/>
              </a:rPr>
              <a:t>  3.</a:t>
            </a:r>
            <a:r>
              <a:rPr lang="it-IT" altLang="zh-CN" b="1" dirty="0">
                <a:latin typeface="Times New Roman" panose="02020603050405020304" charset="0"/>
                <a:ea typeface="楷体" panose="02010609060101010101" pitchFamily="49" charset="-122"/>
                <a:sym typeface="+mn-ea"/>
              </a:rPr>
              <a:t> Adv Energy Mater., 2023, 13, 2203250</a:t>
            </a:r>
            <a:endParaRPr lang="it-IT" altLang="zh-CN" b="1" dirty="0">
              <a:latin typeface="Times New Roman" panose="02020603050405020304" charset="0"/>
              <a:ea typeface="楷体" panose="02010609060101010101" pitchFamily="49" charset="-122"/>
              <a:sym typeface="+mn-ea"/>
            </a:endParaRPr>
          </a:p>
          <a:p>
            <a:pPr algn="l" eaLnBrk="1" hangingPunct="1">
              <a:buClrTx/>
              <a:buSzTx/>
              <a:buNone/>
            </a:pPr>
            <a:r>
              <a:rPr lang="it-IT" altLang="zh-CN" b="1" dirty="0">
                <a:latin typeface="Times New Roman" panose="02020603050405020304" charset="0"/>
                <a:ea typeface="楷体" panose="02010609060101010101" pitchFamily="49" charset="-122"/>
                <a:sym typeface="+mn-ea"/>
              </a:rPr>
              <a:t>4.Chemical Engineering Journal, 462,2023,142203</a:t>
            </a:r>
            <a:endParaRPr lang="it-IT" altLang="zh-CN" b="1" dirty="0">
              <a:latin typeface="Times New Roman" panose="02020603050405020304" charset="0"/>
              <a:ea typeface="楷体" panose="02010609060101010101" pitchFamily="49" charset="-122"/>
              <a:sym typeface="+mn-ea"/>
            </a:endParaRPr>
          </a:p>
          <a:p>
            <a:pPr algn="l" eaLnBrk="1" hangingPunct="1">
              <a:buClrTx/>
              <a:buSzTx/>
              <a:buNone/>
            </a:pPr>
            <a:r>
              <a:rPr lang="it-IT" altLang="zh-CN" b="1" dirty="0">
                <a:latin typeface="Times New Roman" panose="02020603050405020304" charset="0"/>
                <a:ea typeface="楷体" panose="02010609060101010101" pitchFamily="49" charset="-122"/>
                <a:sym typeface="+mn-ea"/>
              </a:rPr>
              <a:t>5.Physica status solidi (RRL), 2023.</a:t>
            </a:r>
            <a:endParaRPr lang="it-IT" altLang="zh-CN" b="1" dirty="0">
              <a:latin typeface="Times New Roman" panose="02020603050405020304" charset="0"/>
              <a:ea typeface="楷体" panose="02010609060101010101" pitchFamily="49" charset="-122"/>
              <a:sym typeface="+mn-ea"/>
            </a:endParaRPr>
          </a:p>
          <a:p>
            <a:pPr algn="l" eaLnBrk="1" hangingPunct="1">
              <a:buClrTx/>
              <a:buSzTx/>
              <a:buNone/>
            </a:pPr>
            <a:r>
              <a:rPr lang="it-IT" altLang="zh-CN" b="1" dirty="0">
                <a:latin typeface="Times New Roman" panose="02020603050405020304" charset="0"/>
                <a:ea typeface="楷体" panose="02010609060101010101" pitchFamily="49" charset="-122"/>
                <a:sym typeface="+mn-ea"/>
              </a:rPr>
              <a:t>6.Journal of Alloys and Compounds, 2022, 909: 164666.</a:t>
            </a:r>
            <a:endParaRPr lang="it-IT" altLang="zh-CN" b="1" dirty="0">
              <a:latin typeface="Times New Roman" panose="02020603050405020304" charset="0"/>
              <a:ea typeface="楷体" panose="02010609060101010101" pitchFamily="49" charset="-122"/>
              <a:sym typeface="+mn-ea"/>
            </a:endParaRPr>
          </a:p>
          <a:p>
            <a:pPr algn="l" eaLnBrk="1" hangingPunct="1">
              <a:buClrTx/>
              <a:buSzTx/>
              <a:buNone/>
            </a:pPr>
            <a:r>
              <a:rPr lang="it-IT" altLang="zh-CN" b="1" dirty="0">
                <a:latin typeface="Times New Roman" panose="02020603050405020304" charset="0"/>
                <a:ea typeface="楷体" panose="02010609060101010101" pitchFamily="49" charset="-122"/>
                <a:sym typeface="+mn-ea"/>
              </a:rPr>
              <a:t>7.Chemical Engineering Journal, 2024, 493: 1528748</a:t>
            </a:r>
            <a:endParaRPr lang="it-IT" altLang="zh-CN" b="1" dirty="0">
              <a:latin typeface="Times New Roman" panose="02020603050405020304" charset="0"/>
              <a:ea typeface="楷体" panose="02010609060101010101" pitchFamily="49" charset="-122"/>
              <a:sym typeface="+mn-ea"/>
            </a:endParaRPr>
          </a:p>
          <a:p>
            <a:pPr algn="l" eaLnBrk="1" hangingPunct="1">
              <a:buClrTx/>
              <a:buSzTx/>
              <a:buNone/>
            </a:pPr>
            <a:r>
              <a:rPr lang="it-IT" altLang="zh-CN" b="1" dirty="0">
                <a:latin typeface="Times New Roman" panose="02020603050405020304" charset="0"/>
                <a:ea typeface="楷体" panose="02010609060101010101" pitchFamily="49" charset="-122"/>
                <a:sym typeface="+mn-ea"/>
              </a:rPr>
              <a:t>8.Applied Surface Science，623(2023)157033</a:t>
            </a:r>
            <a:endParaRPr kumimoji="0" lang="it-IT" altLang="zh-CN" b="1" i="0" u="none" strike="noStrike" kern="1200" cap="none" spc="0" normalizeH="0" baseline="0" dirty="0">
              <a:latin typeface="Times New Roman" panose="02020603050405020304" charset="0"/>
              <a:ea typeface="楷体" panose="02010609060101010101" pitchFamily="49" charset="-122"/>
              <a:cs typeface="+mn-cs"/>
              <a:sym typeface="+mn-ea"/>
            </a:endParaRPr>
          </a:p>
          <a:p>
            <a:pPr eaLnBrk="1" hangingPunct="1"/>
            <a:endParaRPr lang="en-US" altLang="zh-CN" b="1" dirty="0">
              <a:latin typeface="Times New Roman" panose="02020603050405020304" charset="0"/>
              <a:ea typeface="楷体" panose="02010609060101010101" pitchFamily="49" charset="-122"/>
              <a:cs typeface="Times New Roman" panose="02020603050405020304" charset="0"/>
              <a:sym typeface="+mn-ea"/>
            </a:endParaRPr>
          </a:p>
          <a:p>
            <a:pPr eaLnBrk="1" hangingPunct="1"/>
            <a:endParaRPr lang="en-US" altLang="zh-CN" b="1" dirty="0">
              <a:latin typeface="Times New Roman" panose="02020603050405020304" charset="0"/>
              <a:ea typeface="楷体" panose="02010609060101010101" pitchFamily="49" charset="-122"/>
              <a:cs typeface="Times New Roman" panose="02020603050405020304" charset="0"/>
            </a:endParaRPr>
          </a:p>
          <a:p>
            <a:pPr eaLnBrk="1" hangingPunct="1"/>
            <a:endParaRPr lang="en-US" altLang="zh-CN" b="1" dirty="0">
              <a:latin typeface="Times New Roman" panose="02020603050405020304" charset="0"/>
              <a:cs typeface="Times New Roman" panose="02020603050405020304" charset="0"/>
              <a:sym typeface="+mn-ea"/>
            </a:endParaRPr>
          </a:p>
        </p:txBody>
      </p:sp>
      <p:sp>
        <p:nvSpPr>
          <p:cNvPr id="6" name="对话气泡: 矩形 33"/>
          <p:cNvSpPr/>
          <p:nvPr/>
        </p:nvSpPr>
        <p:spPr>
          <a:xfrm>
            <a:off x="127"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p>
        </p:txBody>
      </p:sp>
      <p:sp>
        <p:nvSpPr>
          <p:cNvPr id="7" name="文本框 6"/>
          <p:cNvSpPr txBox="1"/>
          <p:nvPr/>
        </p:nvSpPr>
        <p:spPr>
          <a:xfrm>
            <a:off x="0" y="78154"/>
            <a:ext cx="12191999" cy="645160"/>
          </a:xfrm>
          <a:prstGeom prst="rect">
            <a:avLst/>
          </a:prstGeom>
          <a:noFill/>
        </p:spPr>
        <p:txBody>
          <a:bodyPr wrap="square" rtlCol="0">
            <a:spAutoFit/>
            <a:scene3d>
              <a:camera prst="orthographicFront"/>
              <a:lightRig rig="threePt" dir="t"/>
            </a:scene3d>
          </a:bodyPr>
          <a:p>
            <a:pPr algn="l"/>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五、</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半导体光电材料及技术</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科研团队</a:t>
            </a:r>
            <a:endPar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a:solidFill>
                <a:schemeClr val="tx1"/>
              </a:solidFill>
              <a:latin typeface="Times New Roman" panose="02020603050405020304" charset="0"/>
              <a:cs typeface="Times New Roman" panose="02020603050405020304" charset="0"/>
            </a:endParaRPr>
          </a:p>
        </p:txBody>
      </p:sp>
      <p:sp>
        <p:nvSpPr>
          <p:cNvPr id="5" name="缺角矩形 4"/>
          <p:cNvSpPr/>
          <p:nvPr/>
        </p:nvSpPr>
        <p:spPr>
          <a:xfrm>
            <a:off x="995680" y="1765300"/>
            <a:ext cx="1297305" cy="310451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C00000"/>
                </a:solidFill>
                <a:latin typeface="黑体" panose="02010609060101010101" pitchFamily="49" charset="-122"/>
                <a:ea typeface="黑体" panose="02010609060101010101" pitchFamily="49" charset="-122"/>
              </a:rPr>
              <a:t>科研团队</a:t>
            </a:r>
            <a:endParaRPr lang="zh-CN" altLang="en-US" sz="3200" b="1">
              <a:solidFill>
                <a:srgbClr val="C00000"/>
              </a:solidFill>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a:blip r:embed="rId1"/>
          <a:stretch>
            <a:fillRect/>
          </a:stretch>
        </p:blipFill>
        <p:spPr>
          <a:xfrm>
            <a:off x="0" y="0"/>
            <a:ext cx="2838450" cy="895350"/>
          </a:xfrm>
          <a:prstGeom prst="rect">
            <a:avLst/>
          </a:prstGeom>
        </p:spPr>
      </p:pic>
      <p:grpSp>
        <p:nvGrpSpPr>
          <p:cNvPr id="28" name="组合 27"/>
          <p:cNvGrpSpPr/>
          <p:nvPr>
            <p:custDataLst>
              <p:tags r:id="rId2"/>
            </p:custDataLst>
          </p:nvPr>
        </p:nvGrpSpPr>
        <p:grpSpPr>
          <a:xfrm>
            <a:off x="3491230" y="900185"/>
            <a:ext cx="7463155" cy="5331233"/>
            <a:chOff x="5498" y="1418"/>
            <a:chExt cx="11753" cy="8396"/>
          </a:xfrm>
        </p:grpSpPr>
        <p:sp>
          <p:nvSpPr>
            <p:cNvPr id="14" name="矩形 13"/>
            <p:cNvSpPr/>
            <p:nvPr>
              <p:custDataLst>
                <p:tags r:id="rId3"/>
              </p:custDataLst>
            </p:nvPr>
          </p:nvSpPr>
          <p:spPr>
            <a:xfrm>
              <a:off x="7235" y="1478"/>
              <a:ext cx="10016" cy="922"/>
            </a:xfrm>
            <a:prstGeom prst="rect">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l">
                <a:defRPr/>
              </a:pPr>
              <a:r>
                <a:rPr lang="zh-CN" sz="2800" b="1" dirty="0">
                  <a:solidFill>
                    <a:srgbClr val="FFFF00"/>
                  </a:solidFill>
                  <a:latin typeface="Times New Roman" panose="02020603050405020304" charset="0"/>
                  <a:ea typeface="黑体" panose="02010609060101010101" pitchFamily="49" charset="-122"/>
                  <a:cs typeface="Times New Roman" panose="02020603050405020304" charset="0"/>
                  <a:sym typeface="微软雅黑" panose="020B0503020204020204" charset="-122"/>
                </a:rPr>
                <a:t> 高能物理科研团队</a:t>
              </a:r>
              <a:endParaRPr lang="zh-CN" sz="2800" b="1" dirty="0">
                <a:solidFill>
                  <a:srgbClr val="FFFF00"/>
                </a:solidFill>
                <a:latin typeface="Times New Roman" panose="02020603050405020304" charset="0"/>
                <a:ea typeface="黑体" panose="02010609060101010101" pitchFamily="49" charset="-122"/>
                <a:cs typeface="Times New Roman" panose="02020603050405020304" charset="0"/>
                <a:sym typeface="微软雅黑" panose="020B0503020204020204" charset="-122"/>
              </a:endParaRPr>
            </a:p>
          </p:txBody>
        </p:sp>
        <p:sp>
          <p:nvSpPr>
            <p:cNvPr id="9" name="椭圆 8"/>
            <p:cNvSpPr>
              <a:spLocks noChangeAspect="1"/>
            </p:cNvSpPr>
            <p:nvPr>
              <p:custDataLst>
                <p:tags r:id="rId4"/>
              </p:custDataLst>
            </p:nvPr>
          </p:nvSpPr>
          <p:spPr>
            <a:xfrm>
              <a:off x="5498" y="1418"/>
              <a:ext cx="922" cy="922"/>
            </a:xfrm>
            <a:prstGeom prst="ellipse">
              <a:avLst/>
            </a:prstGeom>
            <a:solidFill>
              <a:srgbClr val="7D0000"/>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defRPr/>
              </a:pPr>
              <a:r>
                <a:rPr lang="zh-CN" altLang="en-US" sz="2800" dirty="0">
                  <a:solidFill>
                    <a:prstClr val="white"/>
                  </a:solidFill>
                  <a:latin typeface="Arial" panose="020B0604020202020204"/>
                  <a:cs typeface="微软雅黑" panose="020B0503020204020204" charset="-122"/>
                  <a:sym typeface="微软雅黑" panose="020B0503020204020204" charset="-122"/>
                </a:rPr>
                <a:t>一</a:t>
              </a:r>
              <a:endParaRPr lang="zh-CN" altLang="en-US" sz="2800" dirty="0">
                <a:solidFill>
                  <a:prstClr val="white"/>
                </a:solidFill>
                <a:latin typeface="Arial" panose="020B0604020202020204"/>
                <a:cs typeface="微软雅黑" panose="020B0503020204020204" charset="-122"/>
                <a:sym typeface="微软雅黑" panose="020B0503020204020204" charset="-122"/>
              </a:endParaRPr>
            </a:p>
          </p:txBody>
        </p:sp>
        <p:sp>
          <p:nvSpPr>
            <p:cNvPr id="18" name="矩形 17"/>
            <p:cNvSpPr/>
            <p:nvPr>
              <p:custDataLst>
                <p:tags r:id="rId5"/>
              </p:custDataLst>
            </p:nvPr>
          </p:nvSpPr>
          <p:spPr>
            <a:xfrm>
              <a:off x="7235" y="2675"/>
              <a:ext cx="10016" cy="922"/>
            </a:xfrm>
            <a:prstGeom prst="rect">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l">
                <a:defRPr/>
              </a:pPr>
              <a:r>
                <a:rPr lang="zh-CN" sz="2800" b="1" dirty="0">
                  <a:solidFill>
                    <a:srgbClr val="FFFF00"/>
                  </a:solidFill>
                  <a:latin typeface="Times New Roman" panose="02020603050405020304" charset="0"/>
                  <a:ea typeface="黑体" panose="02010609060101010101" pitchFamily="49" charset="-122"/>
                  <a:cs typeface="Times New Roman" panose="02020603050405020304" charset="0"/>
                  <a:sym typeface="微软雅黑" panose="020B0503020204020204" charset="-122"/>
                </a:rPr>
                <a:t>天体物理科研团队</a:t>
              </a:r>
              <a:endParaRPr lang="zh-CN" sz="2800" b="1" dirty="0">
                <a:solidFill>
                  <a:srgbClr val="FFFF00"/>
                </a:solidFill>
                <a:latin typeface="Times New Roman" panose="02020603050405020304" charset="0"/>
                <a:ea typeface="黑体" panose="02010609060101010101" pitchFamily="49" charset="-122"/>
                <a:cs typeface="Times New Roman" panose="02020603050405020304" charset="0"/>
                <a:sym typeface="微软雅黑" panose="020B0503020204020204" charset="-122"/>
              </a:endParaRPr>
            </a:p>
          </p:txBody>
        </p:sp>
        <p:sp>
          <p:nvSpPr>
            <p:cNvPr id="13" name="椭圆 12"/>
            <p:cNvSpPr>
              <a:spLocks noChangeAspect="1"/>
            </p:cNvSpPr>
            <p:nvPr>
              <p:custDataLst>
                <p:tags r:id="rId6"/>
              </p:custDataLst>
            </p:nvPr>
          </p:nvSpPr>
          <p:spPr>
            <a:xfrm>
              <a:off x="5498" y="2558"/>
              <a:ext cx="922" cy="922"/>
            </a:xfrm>
            <a:prstGeom prst="ellipse">
              <a:avLst/>
            </a:prstGeom>
            <a:solidFill>
              <a:srgbClr val="7D0000"/>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defRPr/>
              </a:pPr>
              <a:r>
                <a:rPr lang="zh-CN" altLang="en-US" sz="2800" dirty="0">
                  <a:solidFill>
                    <a:prstClr val="white"/>
                  </a:solidFill>
                  <a:latin typeface="Arial" panose="020B0604020202020204"/>
                  <a:cs typeface="微软雅黑" panose="020B0503020204020204" charset="-122"/>
                  <a:sym typeface="微软雅黑" panose="020B0503020204020204" charset="-122"/>
                </a:rPr>
                <a:t>二</a:t>
              </a:r>
              <a:endParaRPr lang="zh-CN" altLang="en-US" sz="2800" dirty="0">
                <a:solidFill>
                  <a:prstClr val="white"/>
                </a:solidFill>
                <a:latin typeface="Arial" panose="020B0604020202020204"/>
                <a:cs typeface="微软雅黑" panose="020B0503020204020204" charset="-122"/>
                <a:sym typeface="微软雅黑" panose="020B0503020204020204" charset="-122"/>
              </a:endParaRPr>
            </a:p>
          </p:txBody>
        </p:sp>
        <p:sp>
          <p:nvSpPr>
            <p:cNvPr id="3" name="矩形 2"/>
            <p:cNvSpPr/>
            <p:nvPr>
              <p:custDataLst>
                <p:tags r:id="rId7"/>
              </p:custDataLst>
            </p:nvPr>
          </p:nvSpPr>
          <p:spPr>
            <a:xfrm>
              <a:off x="7235" y="3870"/>
              <a:ext cx="10016" cy="922"/>
            </a:xfrm>
            <a:prstGeom prst="rect">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l"/>
              <a:r>
                <a:rPr lang="en-US" altLang="zh-CN" sz="2800" dirty="0">
                  <a:solidFill>
                    <a:srgbClr val="FFFDF8"/>
                  </a:solidFill>
                  <a:latin typeface="Arial" panose="020B0604020202020204"/>
                  <a:cs typeface="微软雅黑" panose="020B0503020204020204" charset="-122"/>
                  <a:sym typeface="微软雅黑" panose="020B0503020204020204" charset="-122"/>
                </a:rPr>
                <a:t> </a:t>
              </a:r>
              <a:r>
                <a:rPr lang="zh-CN" altLang="en-US" sz="2800" b="1" dirty="0" smtClean="0">
                  <a:solidFill>
                    <a:srgbClr val="FFFF00"/>
                  </a:solidFill>
                  <a:latin typeface="黑体" panose="02010609060101010101" pitchFamily="49" charset="-122"/>
                  <a:ea typeface="黑体" panose="02010609060101010101" pitchFamily="49" charset="-122"/>
                  <a:sym typeface="+mn-ea"/>
                </a:rPr>
                <a:t>低维量子体系的凝聚态理论科研</a:t>
              </a:r>
              <a:r>
                <a:rPr lang="zh-CN" altLang="en-US" sz="2800" b="1" dirty="0">
                  <a:solidFill>
                    <a:srgbClr val="FFFF00"/>
                  </a:solidFill>
                  <a:latin typeface="黑体" panose="02010609060101010101" pitchFamily="49" charset="-122"/>
                  <a:ea typeface="黑体" panose="02010609060101010101" pitchFamily="49" charset="-122"/>
                  <a:sym typeface="+mn-ea"/>
                </a:rPr>
                <a:t>团队</a:t>
              </a:r>
              <a:endParaRPr lang="zh-CN" altLang="en-US" sz="2800" b="1" dirty="0">
                <a:solidFill>
                  <a:srgbClr val="FFFF00"/>
                </a:solidFill>
                <a:latin typeface="黑体" panose="02010609060101010101" pitchFamily="49" charset="-122"/>
                <a:ea typeface="黑体" panose="02010609060101010101" pitchFamily="49" charset="-122"/>
                <a:cs typeface="Times New Roman" panose="02020603050405020304" charset="0"/>
                <a:sym typeface="+mn-ea"/>
              </a:endParaRPr>
            </a:p>
          </p:txBody>
        </p:sp>
        <p:sp>
          <p:nvSpPr>
            <p:cNvPr id="4" name="矩形 3"/>
            <p:cNvSpPr/>
            <p:nvPr>
              <p:custDataLst>
                <p:tags r:id="rId8"/>
              </p:custDataLst>
            </p:nvPr>
          </p:nvSpPr>
          <p:spPr>
            <a:xfrm>
              <a:off x="7235" y="5065"/>
              <a:ext cx="10016" cy="922"/>
            </a:xfrm>
            <a:prstGeom prst="rect">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p>
              <a:pPr algn="l">
                <a:defRPr/>
              </a:pPr>
              <a:r>
                <a:rPr lang="en-US" altLang="zh-CN" sz="2800" dirty="0">
                  <a:solidFill>
                    <a:srgbClr val="FFFDF8"/>
                  </a:solidFill>
                  <a:latin typeface="Arial" panose="020B0604020202020204"/>
                  <a:cs typeface="微软雅黑" panose="020B0503020204020204" charset="-122"/>
                  <a:sym typeface="微软雅黑" panose="020B0503020204020204" charset="-122"/>
                </a:rPr>
                <a:t> </a:t>
              </a:r>
              <a:r>
                <a:rPr lang="zh-CN" altLang="en-US" sz="2800" b="1" dirty="0">
                  <a:solidFill>
                    <a:srgbClr val="FFFF00"/>
                  </a:solidFill>
                  <a:latin typeface="Times New Roman" panose="02020603050405020304" charset="0"/>
                  <a:ea typeface="黑体" panose="02010609060101010101" pitchFamily="49" charset="-122"/>
                  <a:cs typeface="Times New Roman" panose="02020603050405020304" charset="0"/>
                  <a:sym typeface="微软雅黑" panose="020B0503020204020204" charset="-122"/>
                </a:rPr>
                <a:t>低维凝聚态体系的仿真计算科研团队</a:t>
              </a:r>
              <a:endParaRPr lang="zh-CN" altLang="en-US" sz="2800" b="1" dirty="0">
                <a:solidFill>
                  <a:srgbClr val="FFFF00"/>
                </a:solidFill>
                <a:latin typeface="Times New Roman" panose="02020603050405020304" charset="0"/>
                <a:ea typeface="黑体" panose="02010609060101010101" pitchFamily="49" charset="-122"/>
                <a:cs typeface="Times New Roman" panose="02020603050405020304" charset="0"/>
                <a:sym typeface="微软雅黑" panose="020B0503020204020204" charset="-122"/>
              </a:endParaRPr>
            </a:p>
          </p:txBody>
        </p:sp>
        <p:sp>
          <p:nvSpPr>
            <p:cNvPr id="8" name="矩形 7"/>
            <p:cNvSpPr/>
            <p:nvPr>
              <p:custDataLst>
                <p:tags r:id="rId9"/>
              </p:custDataLst>
            </p:nvPr>
          </p:nvSpPr>
          <p:spPr>
            <a:xfrm>
              <a:off x="7235" y="7497"/>
              <a:ext cx="10016" cy="922"/>
            </a:xfrm>
            <a:prstGeom prst="rect">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l">
                <a:defRPr/>
              </a:pPr>
              <a:r>
                <a:rPr lang="en-US" altLang="zh-CN" sz="2800" dirty="0">
                  <a:solidFill>
                    <a:srgbClr val="FFFDF8"/>
                  </a:solidFill>
                  <a:latin typeface="Arial" panose="020B0604020202020204"/>
                  <a:cs typeface="微软雅黑" panose="020B0503020204020204" charset="-122"/>
                  <a:sym typeface="微软雅黑" panose="020B0503020204020204" charset="-122"/>
                </a:rPr>
                <a:t> </a:t>
              </a:r>
              <a:r>
                <a:rPr lang="zh-CN" altLang="en-US" sz="2800" b="1" dirty="0">
                  <a:solidFill>
                    <a:srgbClr val="FFFF00"/>
                  </a:solidFill>
                  <a:latin typeface="Times New Roman" panose="02020603050405020304" charset="0"/>
                  <a:ea typeface="黑体" panose="02010609060101010101" pitchFamily="49" charset="-122"/>
                  <a:cs typeface="Times New Roman" panose="02020603050405020304" charset="0"/>
                  <a:sym typeface="微软雅黑" panose="020B0503020204020204" charset="-122"/>
                </a:rPr>
                <a:t>飞秒激光和激光光谱科研团队</a:t>
              </a:r>
              <a:endParaRPr lang="zh-CN" altLang="en-US" sz="2800" b="1" dirty="0">
                <a:solidFill>
                  <a:srgbClr val="FFFF00"/>
                </a:solidFill>
                <a:latin typeface="Times New Roman" panose="02020603050405020304" charset="0"/>
                <a:ea typeface="黑体" panose="02010609060101010101" pitchFamily="49" charset="-122"/>
                <a:cs typeface="Times New Roman" panose="02020603050405020304" charset="0"/>
                <a:sym typeface="微软雅黑" panose="020B0503020204020204" charset="-122"/>
              </a:endParaRPr>
            </a:p>
          </p:txBody>
        </p:sp>
        <p:sp>
          <p:nvSpPr>
            <p:cNvPr id="16" name="矩形 15"/>
            <p:cNvSpPr/>
            <p:nvPr>
              <p:custDataLst>
                <p:tags r:id="rId10"/>
              </p:custDataLst>
            </p:nvPr>
          </p:nvSpPr>
          <p:spPr>
            <a:xfrm>
              <a:off x="7235" y="6260"/>
              <a:ext cx="10016" cy="922"/>
            </a:xfrm>
            <a:prstGeom prst="rect">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l">
                <a:defRPr/>
              </a:pPr>
              <a:r>
                <a:rPr lang="en-US" altLang="zh-CN" sz="2800" dirty="0">
                  <a:solidFill>
                    <a:srgbClr val="FFFDF8"/>
                  </a:solidFill>
                  <a:latin typeface="Arial" panose="020B0604020202020204"/>
                  <a:cs typeface="微软雅黑" panose="020B0503020204020204" charset="-122"/>
                  <a:sym typeface="微软雅黑" panose="020B0503020204020204" charset="-122"/>
                </a:rPr>
                <a:t> </a:t>
              </a:r>
              <a:r>
                <a:rPr lang="zh-CN" altLang="en-US" sz="2800" b="1">
                  <a:solidFill>
                    <a:srgbClr val="FFFF00"/>
                  </a:solidFill>
                  <a:latin typeface="黑体" panose="02010609060101010101" pitchFamily="49" charset="-122"/>
                  <a:ea typeface="黑体" panose="02010609060101010101" pitchFamily="49" charset="-122"/>
                  <a:sym typeface="+mn-ea"/>
                </a:rPr>
                <a:t>半导体光电材料及技术</a:t>
              </a:r>
              <a:r>
                <a:rPr lang="zh-CN" altLang="en-US" sz="2800" b="1">
                  <a:solidFill>
                    <a:srgbClr val="FFFF00"/>
                  </a:solidFill>
                  <a:latin typeface="黑体" panose="02010609060101010101" pitchFamily="49" charset="-122"/>
                  <a:ea typeface="黑体" panose="02010609060101010101" pitchFamily="49" charset="-122"/>
                  <a:sym typeface="+mn-ea"/>
                </a:rPr>
                <a:t>科研团队</a:t>
              </a:r>
              <a:endParaRPr lang="zh-CN" altLang="en-US" sz="2800" b="1" dirty="0">
                <a:solidFill>
                  <a:srgbClr val="FFFF00"/>
                </a:solidFill>
                <a:latin typeface="黑体" panose="02010609060101010101" pitchFamily="49" charset="-122"/>
                <a:ea typeface="黑体" panose="02010609060101010101" pitchFamily="49" charset="-122"/>
                <a:cs typeface="Times New Roman" panose="02020603050405020304" charset="0"/>
                <a:sym typeface="+mn-ea"/>
              </a:endParaRPr>
            </a:p>
          </p:txBody>
        </p:sp>
        <p:sp>
          <p:nvSpPr>
            <p:cNvPr id="6" name="椭圆 5"/>
            <p:cNvSpPr>
              <a:spLocks noChangeAspect="1"/>
            </p:cNvSpPr>
            <p:nvPr>
              <p:custDataLst>
                <p:tags r:id="rId11"/>
              </p:custDataLst>
            </p:nvPr>
          </p:nvSpPr>
          <p:spPr>
            <a:xfrm>
              <a:off x="5498" y="3746"/>
              <a:ext cx="922" cy="922"/>
            </a:xfrm>
            <a:prstGeom prst="ellipse">
              <a:avLst/>
            </a:prstGeom>
            <a:solidFill>
              <a:srgbClr val="7D0000"/>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lstStyle/>
            <a:p>
              <a:pPr algn="ctr">
                <a:defRPr/>
              </a:pPr>
              <a:r>
                <a:rPr lang="zh-CN" altLang="en-US" sz="2800" dirty="0">
                  <a:solidFill>
                    <a:prstClr val="white"/>
                  </a:solidFill>
                  <a:latin typeface="Arial" panose="020B0604020202020204"/>
                  <a:cs typeface="微软雅黑" panose="020B0503020204020204" charset="-122"/>
                  <a:sym typeface="微软雅黑" panose="020B0503020204020204" charset="-122"/>
                </a:rPr>
                <a:t>三</a:t>
              </a:r>
              <a:endParaRPr lang="zh-CN" altLang="en-US" sz="2800" dirty="0">
                <a:solidFill>
                  <a:prstClr val="white"/>
                </a:solidFill>
                <a:latin typeface="Arial" panose="020B0604020202020204"/>
                <a:cs typeface="微软雅黑" panose="020B0503020204020204" charset="-122"/>
                <a:sym typeface="微软雅黑" panose="020B0503020204020204" charset="-122"/>
              </a:endParaRPr>
            </a:p>
          </p:txBody>
        </p:sp>
        <p:sp>
          <p:nvSpPr>
            <p:cNvPr id="20" name="椭圆 19"/>
            <p:cNvSpPr>
              <a:spLocks noChangeAspect="1"/>
            </p:cNvSpPr>
            <p:nvPr>
              <p:custDataLst>
                <p:tags r:id="rId12"/>
              </p:custDataLst>
            </p:nvPr>
          </p:nvSpPr>
          <p:spPr>
            <a:xfrm>
              <a:off x="5498" y="5065"/>
              <a:ext cx="922" cy="922"/>
            </a:xfrm>
            <a:prstGeom prst="ellipse">
              <a:avLst/>
            </a:prstGeom>
            <a:solidFill>
              <a:srgbClr val="7D0000"/>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p>
              <a:pPr algn="ctr">
                <a:defRPr/>
              </a:pPr>
              <a:r>
                <a:rPr lang="zh-CN" altLang="en-US" sz="2800" dirty="0">
                  <a:solidFill>
                    <a:prstClr val="white"/>
                  </a:solidFill>
                  <a:latin typeface="Arial" panose="020B0604020202020204"/>
                  <a:cs typeface="微软雅黑" panose="020B0503020204020204" charset="-122"/>
                  <a:sym typeface="微软雅黑" panose="020B0503020204020204" charset="-122"/>
                </a:rPr>
                <a:t>四</a:t>
              </a:r>
              <a:endParaRPr lang="zh-CN" altLang="en-US" sz="2800" dirty="0">
                <a:solidFill>
                  <a:prstClr val="white"/>
                </a:solidFill>
                <a:latin typeface="Arial" panose="020B0604020202020204"/>
                <a:cs typeface="微软雅黑" panose="020B0503020204020204" charset="-122"/>
                <a:sym typeface="微软雅黑" panose="020B0503020204020204" charset="-122"/>
              </a:endParaRPr>
            </a:p>
          </p:txBody>
        </p:sp>
        <p:sp>
          <p:nvSpPr>
            <p:cNvPr id="21" name="椭圆 20"/>
            <p:cNvSpPr>
              <a:spLocks noChangeAspect="1"/>
            </p:cNvSpPr>
            <p:nvPr>
              <p:custDataLst>
                <p:tags r:id="rId13"/>
              </p:custDataLst>
            </p:nvPr>
          </p:nvSpPr>
          <p:spPr>
            <a:xfrm>
              <a:off x="5498" y="6426"/>
              <a:ext cx="922" cy="922"/>
            </a:xfrm>
            <a:prstGeom prst="ellipse">
              <a:avLst/>
            </a:prstGeom>
            <a:solidFill>
              <a:srgbClr val="7D0000"/>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p>
              <a:pPr algn="ctr">
                <a:defRPr/>
              </a:pPr>
              <a:r>
                <a:rPr lang="zh-CN" altLang="en-US" sz="2800" dirty="0">
                  <a:solidFill>
                    <a:prstClr val="white"/>
                  </a:solidFill>
                  <a:latin typeface="Arial" panose="020B0604020202020204"/>
                  <a:cs typeface="微软雅黑" panose="020B0503020204020204" charset="-122"/>
                  <a:sym typeface="微软雅黑" panose="020B0503020204020204" charset="-122"/>
                </a:rPr>
                <a:t>五</a:t>
              </a:r>
              <a:endParaRPr lang="zh-CN" altLang="en-US" sz="2800" dirty="0">
                <a:solidFill>
                  <a:prstClr val="white"/>
                </a:solidFill>
                <a:latin typeface="Arial" panose="020B0604020202020204"/>
                <a:cs typeface="微软雅黑" panose="020B0503020204020204" charset="-122"/>
                <a:sym typeface="微软雅黑" panose="020B0503020204020204" charset="-122"/>
              </a:endParaRPr>
            </a:p>
          </p:txBody>
        </p:sp>
        <p:sp>
          <p:nvSpPr>
            <p:cNvPr id="22" name="椭圆 21"/>
            <p:cNvSpPr>
              <a:spLocks noChangeAspect="1"/>
            </p:cNvSpPr>
            <p:nvPr>
              <p:custDataLst>
                <p:tags r:id="rId14"/>
              </p:custDataLst>
            </p:nvPr>
          </p:nvSpPr>
          <p:spPr>
            <a:xfrm>
              <a:off x="5498" y="7592"/>
              <a:ext cx="922" cy="922"/>
            </a:xfrm>
            <a:prstGeom prst="ellipse">
              <a:avLst/>
            </a:prstGeom>
            <a:solidFill>
              <a:srgbClr val="7D0000"/>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p>
              <a:pPr algn="ctr">
                <a:defRPr/>
              </a:pPr>
              <a:r>
                <a:rPr lang="zh-CN" altLang="en-US" sz="2800" dirty="0">
                  <a:solidFill>
                    <a:prstClr val="white"/>
                  </a:solidFill>
                  <a:latin typeface="Arial" panose="020B0604020202020204"/>
                  <a:cs typeface="微软雅黑" panose="020B0503020204020204" charset="-122"/>
                  <a:sym typeface="微软雅黑" panose="020B0503020204020204" charset="-122"/>
                </a:rPr>
                <a:t>六</a:t>
              </a:r>
              <a:endParaRPr lang="zh-CN" altLang="en-US" sz="2800" dirty="0">
                <a:solidFill>
                  <a:prstClr val="white"/>
                </a:solidFill>
                <a:latin typeface="Arial" panose="020B0604020202020204"/>
                <a:cs typeface="微软雅黑" panose="020B0503020204020204" charset="-122"/>
                <a:sym typeface="微软雅黑" panose="020B0503020204020204" charset="-122"/>
              </a:endParaRPr>
            </a:p>
          </p:txBody>
        </p:sp>
        <p:sp>
          <p:nvSpPr>
            <p:cNvPr id="23" name="矩形 22"/>
            <p:cNvSpPr/>
            <p:nvPr>
              <p:custDataLst>
                <p:tags r:id="rId15"/>
              </p:custDataLst>
            </p:nvPr>
          </p:nvSpPr>
          <p:spPr>
            <a:xfrm>
              <a:off x="7235" y="8867"/>
              <a:ext cx="10016" cy="922"/>
            </a:xfrm>
            <a:prstGeom prst="rect">
              <a:avLst/>
            </a:prstGeom>
            <a:solidFill>
              <a:schemeClr val="accent1"/>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p>
              <a:pPr algn="l">
                <a:defRPr/>
              </a:pPr>
              <a:r>
                <a:rPr lang="en-US" altLang="zh-CN" sz="2800" dirty="0">
                  <a:solidFill>
                    <a:srgbClr val="FFFDF8"/>
                  </a:solidFill>
                  <a:latin typeface="Arial" panose="020B0604020202020204"/>
                  <a:cs typeface="微软雅黑" panose="020B0503020204020204" charset="-122"/>
                  <a:sym typeface="微软雅黑" panose="020B0503020204020204" charset="-122"/>
                </a:rPr>
                <a:t> </a:t>
              </a:r>
              <a:r>
                <a:rPr lang="zh-CN" altLang="en-US" sz="2800" b="1" dirty="0">
                  <a:solidFill>
                    <a:srgbClr val="FFFF00"/>
                  </a:solidFill>
                  <a:latin typeface="Times New Roman" panose="02020603050405020304" charset="0"/>
                  <a:ea typeface="黑体" panose="02010609060101010101" pitchFamily="49" charset="-122"/>
                  <a:cs typeface="Times New Roman" panose="02020603050405020304" charset="0"/>
                  <a:sym typeface="微软雅黑" panose="020B0503020204020204" charset="-122"/>
                </a:rPr>
                <a:t>放射生态学科研团队</a:t>
              </a:r>
              <a:endParaRPr lang="zh-CN" altLang="en-US" sz="2800" b="1" dirty="0">
                <a:solidFill>
                  <a:srgbClr val="FFFF00"/>
                </a:solidFill>
                <a:latin typeface="Times New Roman" panose="02020603050405020304" charset="0"/>
                <a:ea typeface="黑体" panose="02010609060101010101" pitchFamily="49" charset="-122"/>
                <a:cs typeface="Times New Roman" panose="02020603050405020304" charset="0"/>
                <a:sym typeface="微软雅黑" panose="020B0503020204020204" charset="-122"/>
              </a:endParaRPr>
            </a:p>
          </p:txBody>
        </p:sp>
        <p:sp>
          <p:nvSpPr>
            <p:cNvPr id="27" name="椭圆 26"/>
            <p:cNvSpPr>
              <a:spLocks noChangeAspect="1"/>
            </p:cNvSpPr>
            <p:nvPr>
              <p:custDataLst>
                <p:tags r:id="rId16"/>
              </p:custDataLst>
            </p:nvPr>
          </p:nvSpPr>
          <p:spPr>
            <a:xfrm>
              <a:off x="5498" y="8891"/>
              <a:ext cx="922" cy="922"/>
            </a:xfrm>
            <a:prstGeom prst="ellipse">
              <a:avLst/>
            </a:prstGeom>
            <a:solidFill>
              <a:srgbClr val="7D0000"/>
            </a:solidFill>
            <a:ln>
              <a:noFill/>
            </a:ln>
          </p:spPr>
          <p:style>
            <a:lnRef idx="2">
              <a:srgbClr val="D70000">
                <a:shade val="50000"/>
              </a:srgbClr>
            </a:lnRef>
            <a:fillRef idx="1">
              <a:srgbClr val="D70000"/>
            </a:fillRef>
            <a:effectRef idx="0">
              <a:srgbClr val="D70000"/>
            </a:effectRef>
            <a:fontRef idx="minor">
              <a:sysClr val="window" lastClr="FFFFFF"/>
            </a:fontRef>
          </p:style>
          <p:txBody>
            <a:bodyPr rtlCol="0" anchor="ctr"/>
            <a:p>
              <a:pPr algn="ctr">
                <a:defRPr/>
              </a:pPr>
              <a:r>
                <a:rPr lang="zh-CN" altLang="en-US" sz="2800" dirty="0">
                  <a:solidFill>
                    <a:prstClr val="white"/>
                  </a:solidFill>
                  <a:latin typeface="Arial" panose="020B0604020202020204"/>
                  <a:cs typeface="微软雅黑" panose="020B0503020204020204" charset="-122"/>
                  <a:sym typeface="微软雅黑" panose="020B0503020204020204" charset="-122"/>
                </a:rPr>
                <a:t>七</a:t>
              </a:r>
              <a:endParaRPr lang="zh-CN" altLang="en-US" sz="2800" dirty="0">
                <a:solidFill>
                  <a:prstClr val="white"/>
                </a:solidFill>
                <a:latin typeface="Arial" panose="020B0604020202020204"/>
                <a:cs typeface="微软雅黑" panose="020B0503020204020204" charset="-122"/>
                <a:sym typeface="微软雅黑" panose="020B0503020204020204" charset="-122"/>
              </a:endParaRPr>
            </a:p>
          </p:txBody>
        </p:sp>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3" name="文本框 2"/>
          <p:cNvSpPr txBox="1"/>
          <p:nvPr/>
        </p:nvSpPr>
        <p:spPr>
          <a:xfrm>
            <a:off x="0" y="78154"/>
            <a:ext cx="12191999" cy="645160"/>
          </a:xfrm>
          <a:prstGeom prst="rect">
            <a:avLst/>
          </a:prstGeom>
          <a:noFill/>
        </p:spPr>
        <p:txBody>
          <a:bodyPr wrap="square" rtlCol="0">
            <a:spAutoFit/>
            <a:scene3d>
              <a:camera prst="orthographicFront"/>
              <a:lightRig rig="threePt" dir="t"/>
            </a:scene3d>
          </a:bodyPr>
          <a:lstStyle/>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六、</a:t>
            </a:r>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微软雅黑" panose="020B0503020204020204" charset="-122"/>
              </a:rPr>
              <a:t>飞秒激光和激光光谱科研团队</a:t>
            </a:r>
            <a:endParaRPr lang="zh-CN" altLang="en-US" sz="3600" b="1" dirty="0">
              <a:solidFill>
                <a:schemeClr val="bg1"/>
              </a:solidFill>
              <a:effectLst>
                <a:innerShdw blurRad="63500" dist="50800" dir="13500000">
                  <a:srgbClr val="000000">
                    <a:alpha val="50000"/>
                  </a:srgbClr>
                </a:innerShdw>
              </a:effectLst>
              <a:latin typeface="黑体" panose="02010609060101010101" pitchFamily="49" charset="-122"/>
              <a:ea typeface="黑体" panose="02010609060101010101" pitchFamily="49" charset="-122"/>
              <a:sym typeface="+mn-ea"/>
            </a:endParaRPr>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385445" y="957580"/>
            <a:ext cx="4064000" cy="521970"/>
          </a:xfrm>
          <a:prstGeom prst="rect">
            <a:avLst/>
          </a:prstGeom>
          <a:noFill/>
        </p:spPr>
        <p:txBody>
          <a:bodyPr wrap="square" rtlCol="0">
            <a:spAutoFit/>
          </a:bodyPr>
          <a:lstStyle/>
          <a:p>
            <a:r>
              <a:rPr lang="en-US" altLang="zh-CN" sz="2800" b="1">
                <a:solidFill>
                  <a:srgbClr val="FF0000"/>
                </a:solidFill>
                <a:latin typeface="方正小标宋_GBK" panose="03000509000000000000" charset="-122"/>
                <a:ea typeface="方正小标宋_GBK" panose="03000509000000000000" charset="-122"/>
                <a:cs typeface="方正小标宋_GBK" panose="03000509000000000000" charset="-122"/>
              </a:rPr>
              <a:t>1</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rPr>
              <a:t>、研究方向</a:t>
            </a:r>
            <a:endPar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sp>
        <p:nvSpPr>
          <p:cNvPr id="6" name="文本框 5"/>
          <p:cNvSpPr txBox="1"/>
          <p:nvPr/>
        </p:nvSpPr>
        <p:spPr>
          <a:xfrm>
            <a:off x="385445" y="1481455"/>
            <a:ext cx="8312785" cy="4523105"/>
          </a:xfrm>
          <a:prstGeom prst="rect">
            <a:avLst/>
          </a:prstGeom>
          <a:noFill/>
        </p:spPr>
        <p:txBody>
          <a:bodyPr wrap="square">
            <a:spAutoFit/>
          </a:bodyPr>
          <a:lstStyle/>
          <a:p>
            <a:pPr marL="285750" indent="-285750">
              <a:lnSpc>
                <a:spcPct val="300000"/>
              </a:lnSpc>
              <a:buFont typeface="Wingdings" panose="05000000000000000000" pitchFamily="2" charset="2"/>
              <a:buChar char="u"/>
            </a:pPr>
            <a:r>
              <a:rPr lang="zh-CN" altLang="en-US" sz="2400" b="1" dirty="0">
                <a:latin typeface="方正小标宋_GBK" panose="03000509000000000000" charset="-122"/>
                <a:ea typeface="方正小标宋_GBK" panose="03000509000000000000" charset="-122"/>
                <a:cs typeface="方正小标宋_GBK" panose="03000509000000000000" charset="-122"/>
              </a:rPr>
              <a:t>1</a:t>
            </a:r>
            <a:r>
              <a:rPr lang="en-US" altLang="zh-CN" sz="2400" b="1" dirty="0">
                <a:latin typeface="方正小标宋_GBK" panose="03000509000000000000" charset="-122"/>
                <a:ea typeface="方正小标宋_GBK" panose="03000509000000000000" charset="-122"/>
                <a:cs typeface="方正小标宋_GBK" panose="03000509000000000000" charset="-122"/>
              </a:rPr>
              <a:t>.</a:t>
            </a:r>
            <a:r>
              <a:rPr lang="zh-CN" altLang="en-US" sz="2400" b="1" dirty="0">
                <a:latin typeface="方正小标宋_GBK" panose="03000509000000000000" charset="-122"/>
                <a:ea typeface="方正小标宋_GBK" panose="03000509000000000000" charset="-122"/>
                <a:cs typeface="方正小标宋_GBK" panose="03000509000000000000" charset="-122"/>
              </a:rPr>
              <a:t> 强场激光气体分子动力学及相干反斯托克斯拉曼光谱</a:t>
            </a:r>
            <a:endParaRPr lang="en-US" altLang="zh-CN" sz="2400" b="1" dirty="0">
              <a:latin typeface="方正小标宋_GBK" panose="03000509000000000000" charset="-122"/>
              <a:ea typeface="方正小标宋_GBK" panose="03000509000000000000" charset="-122"/>
              <a:cs typeface="方正小标宋_GBK" panose="03000509000000000000" charset="-122"/>
            </a:endParaRPr>
          </a:p>
          <a:p>
            <a:pPr marL="285750" indent="-285750">
              <a:lnSpc>
                <a:spcPct val="300000"/>
              </a:lnSpc>
              <a:buFont typeface="Wingdings" panose="05000000000000000000" pitchFamily="2" charset="2"/>
              <a:buChar char="u"/>
            </a:pPr>
            <a:r>
              <a:rPr lang="en-US" altLang="zh-CN" sz="2400" b="1" dirty="0">
                <a:latin typeface="方正小标宋_GBK" panose="03000509000000000000" charset="-122"/>
                <a:ea typeface="方正小标宋_GBK" panose="03000509000000000000" charset="-122"/>
                <a:cs typeface="方正小标宋_GBK" panose="03000509000000000000" charset="-122"/>
              </a:rPr>
              <a:t>2. </a:t>
            </a:r>
            <a:r>
              <a:rPr lang="zh-CN" altLang="en-US" sz="2400" b="1" dirty="0">
                <a:latin typeface="方正小标宋_GBK" panose="03000509000000000000" charset="-122"/>
                <a:ea typeface="方正小标宋_GBK" panose="03000509000000000000" charset="-122"/>
                <a:cs typeface="方正小标宋_GBK" panose="03000509000000000000" charset="-122"/>
              </a:rPr>
              <a:t>高压拉曼光谱及表面等离激元和光学仿真计算</a:t>
            </a:r>
            <a:endParaRPr lang="en-US" altLang="zh-CN" sz="2400" b="1" dirty="0">
              <a:latin typeface="方正小标宋_GBK" panose="03000509000000000000" charset="-122"/>
              <a:ea typeface="方正小标宋_GBK" panose="03000509000000000000" charset="-122"/>
              <a:cs typeface="方正小标宋_GBK" panose="03000509000000000000" charset="-122"/>
            </a:endParaRPr>
          </a:p>
          <a:p>
            <a:pPr marL="285750" indent="-285750">
              <a:lnSpc>
                <a:spcPct val="300000"/>
              </a:lnSpc>
              <a:buFont typeface="Wingdings" panose="05000000000000000000" pitchFamily="2" charset="2"/>
              <a:buChar char="u"/>
            </a:pPr>
            <a:r>
              <a:rPr lang="en-US" altLang="zh-CN" sz="2400" b="1" dirty="0">
                <a:latin typeface="方正小标宋_GBK" panose="03000509000000000000" charset="-122"/>
                <a:ea typeface="方正小标宋_GBK" panose="03000509000000000000" charset="-122"/>
                <a:cs typeface="方正小标宋_GBK" panose="03000509000000000000" charset="-122"/>
              </a:rPr>
              <a:t>3. </a:t>
            </a:r>
            <a:r>
              <a:rPr lang="zh-CN" altLang="en-US" sz="2400" b="1" dirty="0">
                <a:latin typeface="方正小标宋_GBK" panose="03000509000000000000" charset="-122"/>
                <a:ea typeface="方正小标宋_GBK" panose="03000509000000000000" charset="-122"/>
                <a:cs typeface="方正小标宋_GBK" panose="03000509000000000000" charset="-122"/>
              </a:rPr>
              <a:t>半导体微纳气敏器件与柔性传感</a:t>
            </a:r>
            <a:endParaRPr lang="en-US" altLang="zh-CN" sz="2400" b="1" dirty="0">
              <a:latin typeface="方正小标宋_GBK" panose="03000509000000000000" charset="-122"/>
              <a:ea typeface="方正小标宋_GBK" panose="03000509000000000000" charset="-122"/>
              <a:cs typeface="方正小标宋_GBK" panose="03000509000000000000" charset="-122"/>
            </a:endParaRPr>
          </a:p>
          <a:p>
            <a:pPr marL="285750" indent="-285750">
              <a:lnSpc>
                <a:spcPct val="300000"/>
              </a:lnSpc>
              <a:buFont typeface="Wingdings" panose="05000000000000000000" pitchFamily="2" charset="2"/>
              <a:buChar char="u"/>
            </a:pPr>
            <a:r>
              <a:rPr lang="en-US" altLang="zh-CN" sz="2400" b="1" dirty="0">
                <a:latin typeface="方正小标宋_GBK" panose="03000509000000000000" charset="-122"/>
                <a:ea typeface="方正小标宋_GBK" panose="03000509000000000000" charset="-122"/>
                <a:cs typeface="方正小标宋_GBK" panose="03000509000000000000" charset="-122"/>
              </a:rPr>
              <a:t>4. </a:t>
            </a:r>
            <a:r>
              <a:rPr lang="zh-CN" altLang="en-US" sz="2400" b="1" dirty="0">
                <a:latin typeface="方正小标宋_GBK" panose="03000509000000000000" charset="-122"/>
                <a:ea typeface="方正小标宋_GBK" panose="03000509000000000000" charset="-122"/>
                <a:cs typeface="方正小标宋_GBK" panose="03000509000000000000" charset="-122"/>
              </a:rPr>
              <a:t>半导体太阳能电池、光电探测器及光电器件优化研究</a:t>
            </a:r>
            <a:endParaRPr lang="zh-CN" altLang="en-US" sz="2400" b="1" dirty="0">
              <a:latin typeface="方正小标宋_GBK" panose="03000509000000000000" charset="-122"/>
              <a:ea typeface="方正小标宋_GBK" panose="03000509000000000000" charset="-122"/>
              <a:cs typeface="方正小标宋_GBK" panose="03000509000000000000" charset="-122"/>
            </a:endParaRPr>
          </a:p>
        </p:txBody>
      </p:sp>
      <p:pic>
        <p:nvPicPr>
          <p:cNvPr id="27" name="图片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80375" y="573255"/>
            <a:ext cx="1956806" cy="1752972"/>
          </a:xfrm>
          <a:prstGeom prst="rect">
            <a:avLst/>
          </a:prstGeom>
        </p:spPr>
      </p:pic>
      <p:pic>
        <p:nvPicPr>
          <p:cNvPr id="28" name="图片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519034" y="4938231"/>
            <a:ext cx="3731386" cy="1743212"/>
          </a:xfrm>
          <a:prstGeom prst="rect">
            <a:avLst/>
          </a:prstGeom>
        </p:spPr>
      </p:pic>
      <p:pic>
        <p:nvPicPr>
          <p:cNvPr id="29" name="图片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57187" y="2786824"/>
            <a:ext cx="3326289" cy="2003058"/>
          </a:xfrm>
          <a:prstGeom prst="rect">
            <a:avLst/>
          </a:prstGeom>
        </p:spPr>
      </p:pic>
      <p:pic>
        <p:nvPicPr>
          <p:cNvPr id="30" name="图片 29"/>
          <p:cNvPicPr>
            <a:picLocks noChangeAspect="1"/>
          </p:cNvPicPr>
          <p:nvPr/>
        </p:nvPicPr>
        <p:blipFill>
          <a:blip r:embed="rId4"/>
          <a:stretch>
            <a:fillRect/>
          </a:stretch>
        </p:blipFill>
        <p:spPr>
          <a:xfrm>
            <a:off x="9692030" y="1071186"/>
            <a:ext cx="2444115" cy="2125980"/>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a:solidFill>
                <a:schemeClr val="tx1"/>
              </a:solidFill>
              <a:latin typeface="Times New Roman" panose="02020603050405020304" charset="0"/>
              <a:cs typeface="Times New Roman" panose="02020603050405020304" charset="0"/>
            </a:endParaRPr>
          </a:p>
        </p:txBody>
      </p:sp>
      <p:sp>
        <p:nvSpPr>
          <p:cNvPr id="4" name="文本框 3"/>
          <p:cNvSpPr txBox="1"/>
          <p:nvPr/>
        </p:nvSpPr>
        <p:spPr>
          <a:xfrm>
            <a:off x="268051" y="866483"/>
            <a:ext cx="4064000" cy="521970"/>
          </a:xfrm>
          <a:prstGeom prst="rect">
            <a:avLst/>
          </a:prstGeom>
          <a:noFill/>
        </p:spPr>
        <p:txBody>
          <a:bodyPr wrap="square" rtlCol="0">
            <a:spAutoFit/>
          </a:bodyPr>
          <a:lstStyle/>
          <a:p>
            <a:r>
              <a:rPr lang="en-US" altLang="zh-CN" sz="2800" b="1" dirty="0">
                <a:solidFill>
                  <a:srgbClr val="FF0000"/>
                </a:solidFill>
                <a:latin typeface="方正小标宋_GBK" panose="03000509000000000000" charset="-122"/>
                <a:ea typeface="方正小标宋_GBK" panose="03000509000000000000" charset="-122"/>
                <a:cs typeface="方正小标宋_GBK" panose="03000509000000000000" charset="-122"/>
              </a:rPr>
              <a:t>2</a:t>
            </a:r>
            <a:r>
              <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rPr>
              <a:t>、团队成员</a:t>
            </a:r>
            <a:endPar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05933" y="3890449"/>
            <a:ext cx="989465" cy="1332000"/>
          </a:xfrm>
          <a:prstGeom prst="rect">
            <a:avLst/>
          </a:prstGeom>
          <a:effectLst>
            <a:glow>
              <a:schemeClr val="accent1">
                <a:alpha val="40000"/>
              </a:schemeClr>
            </a:glow>
          </a:effectLst>
        </p:spPr>
      </p:pic>
      <p:sp>
        <p:nvSpPr>
          <p:cNvPr id="6" name="TextBox 9"/>
          <p:cNvSpPr txBox="1"/>
          <p:nvPr/>
        </p:nvSpPr>
        <p:spPr>
          <a:xfrm>
            <a:off x="1028700" y="2800350"/>
            <a:ext cx="1660525" cy="829945"/>
          </a:xfrm>
          <a:prstGeom prst="rect">
            <a:avLst/>
          </a:prstGeom>
          <a:noFill/>
        </p:spPr>
        <p:txBody>
          <a:bodyPr wrap="square" rtlCol="0">
            <a:spAutoFit/>
          </a:bodyPr>
          <a:lstStyle/>
          <a:p>
            <a:pPr algn="ctr">
              <a:lnSpc>
                <a:spcPct val="150000"/>
              </a:lnSpc>
            </a:pPr>
            <a:r>
              <a:rPr lang="zh-CN" altLang="en-US" sz="1600" b="1" dirty="0">
                <a:latin typeface="微软雅黑" panose="020B0503020204020204" charset="-122"/>
                <a:ea typeface="微软雅黑" panose="020B0503020204020204" charset="-122"/>
              </a:rPr>
              <a:t>李 鹏</a:t>
            </a:r>
            <a:endParaRPr lang="zh-CN" altLang="en-US" sz="1600" b="1" dirty="0">
              <a:latin typeface="微软雅黑" panose="020B0503020204020204" charset="-122"/>
              <a:ea typeface="微软雅黑" panose="020B0503020204020204" charset="-122"/>
            </a:endParaRPr>
          </a:p>
          <a:p>
            <a:pPr algn="ctr">
              <a:lnSpc>
                <a:spcPct val="150000"/>
              </a:lnSpc>
            </a:pPr>
            <a:r>
              <a:rPr lang="zh-CN" altLang="en-US" sz="1600" b="1" dirty="0">
                <a:latin typeface="微软雅黑" panose="020B0503020204020204" charset="-122"/>
                <a:ea typeface="微软雅黑" panose="020B0503020204020204" charset="-122"/>
              </a:rPr>
              <a:t>（副教授、硕导）</a:t>
            </a:r>
            <a:endParaRPr lang="en-US" altLang="zh-CN" sz="1600" b="1" dirty="0">
              <a:latin typeface="微软雅黑" panose="020B0503020204020204" charset="-122"/>
              <a:ea typeface="微软雅黑" panose="020B0503020204020204" charset="-122"/>
            </a:endParaRPr>
          </a:p>
        </p:txBody>
      </p:sp>
      <p:sp>
        <p:nvSpPr>
          <p:cNvPr id="7" name="TextBox 15"/>
          <p:cNvSpPr txBox="1"/>
          <p:nvPr/>
        </p:nvSpPr>
        <p:spPr>
          <a:xfrm>
            <a:off x="1517015" y="5126990"/>
            <a:ext cx="2010410" cy="829945"/>
          </a:xfrm>
          <a:prstGeom prst="rect">
            <a:avLst/>
          </a:prstGeom>
          <a:noFill/>
        </p:spPr>
        <p:txBody>
          <a:bodyPr wrap="square" rtlCol="0">
            <a:spAutoFit/>
          </a:bodyPr>
          <a:lstStyle>
            <a:defPPr>
              <a:defRPr lang="zh-CN"/>
            </a:defPPr>
            <a:lvl1pPr algn="ctr">
              <a:lnSpc>
                <a:spcPct val="150000"/>
              </a:lnSpc>
              <a:defRPr sz="1600" b="1">
                <a:latin typeface="微软雅黑" panose="020B0503020204020204" charset="-122"/>
                <a:ea typeface="微软雅黑" panose="020B0503020204020204" charset="-122"/>
              </a:defRPr>
            </a:lvl1pPr>
          </a:lstStyle>
          <a:p>
            <a:r>
              <a:rPr lang="zh-CN" altLang="en-US" dirty="0"/>
              <a:t>邢 军</a:t>
            </a:r>
            <a:endParaRPr lang="zh-CN" altLang="en-US" dirty="0"/>
          </a:p>
          <a:p>
            <a:r>
              <a:rPr lang="zh-CN" altLang="en-US" dirty="0">
                <a:sym typeface="+mn-ea"/>
              </a:rPr>
              <a:t>（副教授、硕导）</a:t>
            </a:r>
            <a:endParaRPr lang="en-US" altLang="zh-CN" dirty="0"/>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89" y="1443454"/>
            <a:ext cx="1031152" cy="1357200"/>
          </a:xfrm>
          <a:prstGeom prst="rect">
            <a:avLst/>
          </a:prstGeom>
        </p:spPr>
      </p:pic>
      <p:pic>
        <p:nvPicPr>
          <p:cNvPr id="9" name="图片 8" descr="微信图片_20240913123706"/>
          <p:cNvPicPr>
            <a:picLocks noChangeAspect="1"/>
          </p:cNvPicPr>
          <p:nvPr/>
        </p:nvPicPr>
        <p:blipFill>
          <a:blip r:embed="rId3"/>
          <a:stretch>
            <a:fillRect/>
          </a:stretch>
        </p:blipFill>
        <p:spPr>
          <a:xfrm>
            <a:off x="3621491" y="3827436"/>
            <a:ext cx="951537" cy="1332000"/>
          </a:xfrm>
          <a:prstGeom prst="rect">
            <a:avLst/>
          </a:prstGeom>
        </p:spPr>
      </p:pic>
      <p:sp>
        <p:nvSpPr>
          <p:cNvPr id="10" name="TextBox 15"/>
          <p:cNvSpPr txBox="1"/>
          <p:nvPr/>
        </p:nvSpPr>
        <p:spPr>
          <a:xfrm>
            <a:off x="3298825" y="5126990"/>
            <a:ext cx="1675130" cy="829945"/>
          </a:xfrm>
          <a:prstGeom prst="rect">
            <a:avLst/>
          </a:prstGeom>
          <a:noFill/>
        </p:spPr>
        <p:txBody>
          <a:bodyPr wrap="square" rtlCol="0">
            <a:spAutoFit/>
          </a:bodyPr>
          <a:lstStyle>
            <a:defPPr>
              <a:defRPr lang="zh-CN"/>
            </a:defPPr>
            <a:lvl1pPr algn="ctr">
              <a:lnSpc>
                <a:spcPct val="150000"/>
              </a:lnSpc>
              <a:defRPr sz="1600" b="1">
                <a:latin typeface="微软雅黑" panose="020B0503020204020204" charset="-122"/>
                <a:ea typeface="微软雅黑" panose="020B0503020204020204" charset="-122"/>
              </a:defRPr>
            </a:lvl1pPr>
          </a:lstStyle>
          <a:p>
            <a:r>
              <a:rPr lang="zh-CN" altLang="en-US" dirty="0"/>
              <a:t>于淑国</a:t>
            </a:r>
            <a:endParaRPr lang="zh-CN" altLang="en-US" dirty="0"/>
          </a:p>
          <a:p>
            <a:r>
              <a:rPr lang="zh-CN" altLang="en-US" dirty="0">
                <a:sym typeface="+mn-ea"/>
              </a:rPr>
              <a:t>（副教授、硕导）</a:t>
            </a:r>
            <a:endParaRPr lang="en-US" altLang="zh-CN" dirty="0"/>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5772" y="3853534"/>
            <a:ext cx="1020041" cy="1332000"/>
          </a:xfrm>
          <a:prstGeom prst="rect">
            <a:avLst/>
          </a:prstGeom>
        </p:spPr>
      </p:pic>
      <p:sp>
        <p:nvSpPr>
          <p:cNvPr id="13" name="TextBox 15"/>
          <p:cNvSpPr txBox="1"/>
          <p:nvPr/>
        </p:nvSpPr>
        <p:spPr>
          <a:xfrm>
            <a:off x="4973955" y="5142865"/>
            <a:ext cx="1641475" cy="829945"/>
          </a:xfrm>
          <a:prstGeom prst="rect">
            <a:avLst/>
          </a:prstGeom>
          <a:noFill/>
        </p:spPr>
        <p:txBody>
          <a:bodyPr wrap="square" rtlCol="0">
            <a:spAutoFit/>
          </a:bodyPr>
          <a:lstStyle>
            <a:defPPr>
              <a:defRPr lang="zh-CN"/>
            </a:defPPr>
            <a:lvl1pPr algn="ctr">
              <a:lnSpc>
                <a:spcPct val="150000"/>
              </a:lnSpc>
              <a:defRPr sz="1600" b="1">
                <a:latin typeface="微软雅黑" panose="020B0503020204020204" charset="-122"/>
                <a:ea typeface="微软雅黑" panose="020B0503020204020204" charset="-122"/>
              </a:defRPr>
            </a:lvl1pPr>
          </a:lstStyle>
          <a:p>
            <a:r>
              <a:rPr lang="zh-CN" altLang="en-US" dirty="0"/>
              <a:t>张家永</a:t>
            </a:r>
            <a:endParaRPr lang="zh-CN" altLang="en-US" dirty="0"/>
          </a:p>
          <a:p>
            <a:r>
              <a:rPr lang="zh-CN" altLang="en-US" dirty="0">
                <a:sym typeface="+mn-ea"/>
              </a:rPr>
              <a:t>（副教授、硕导）</a:t>
            </a:r>
            <a:endParaRPr lang="en-US" altLang="zh-CN" dirty="0"/>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871106" y="3854547"/>
            <a:ext cx="1037531" cy="1332000"/>
          </a:xfrm>
          <a:prstGeom prst="rect">
            <a:avLst/>
          </a:prstGeom>
        </p:spPr>
      </p:pic>
      <p:sp>
        <p:nvSpPr>
          <p:cNvPr id="15" name="TextBox 15"/>
          <p:cNvSpPr txBox="1"/>
          <p:nvPr/>
        </p:nvSpPr>
        <p:spPr>
          <a:xfrm>
            <a:off x="6508750" y="5159375"/>
            <a:ext cx="1640205" cy="829945"/>
          </a:xfrm>
          <a:prstGeom prst="rect">
            <a:avLst/>
          </a:prstGeom>
          <a:noFill/>
        </p:spPr>
        <p:txBody>
          <a:bodyPr wrap="square" rtlCol="0">
            <a:spAutoFit/>
          </a:bodyPr>
          <a:lstStyle>
            <a:defPPr>
              <a:defRPr lang="zh-CN"/>
            </a:defPPr>
            <a:lvl1pPr algn="ctr">
              <a:lnSpc>
                <a:spcPct val="150000"/>
              </a:lnSpc>
              <a:defRPr sz="1600" b="1">
                <a:latin typeface="微软雅黑" panose="020B0503020204020204" charset="-122"/>
                <a:ea typeface="微软雅黑" panose="020B0503020204020204" charset="-122"/>
              </a:defRPr>
            </a:lvl1pPr>
          </a:lstStyle>
          <a:p>
            <a:r>
              <a:rPr lang="zh-CN" altLang="en-US" dirty="0"/>
              <a:t>田灿</a:t>
            </a:r>
            <a:endParaRPr lang="zh-CN" altLang="en-US" dirty="0"/>
          </a:p>
          <a:p>
            <a:r>
              <a:rPr lang="zh-CN" altLang="en-US" dirty="0">
                <a:sym typeface="+mn-ea"/>
              </a:rPr>
              <a:t>（副教授、硕导）</a:t>
            </a:r>
            <a:endParaRPr lang="zh-CN" altLang="en-US" dirty="0"/>
          </a:p>
        </p:txBody>
      </p:sp>
      <p:pic>
        <p:nvPicPr>
          <p:cNvPr id="16" name="图片 1" descr="002169刘静"/>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1893" y="1443454"/>
            <a:ext cx="1110654" cy="13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4140" y="1443454"/>
            <a:ext cx="950361" cy="13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1"/>
          <p:cNvSpPr txBox="1"/>
          <p:nvPr/>
        </p:nvSpPr>
        <p:spPr>
          <a:xfrm>
            <a:off x="2482850" y="2800350"/>
            <a:ext cx="1913890" cy="829945"/>
          </a:xfrm>
          <a:prstGeom prst="rect">
            <a:avLst/>
          </a:prstGeom>
          <a:noFill/>
        </p:spPr>
        <p:txBody>
          <a:bodyPr wrap="square" rtlCol="0">
            <a:spAutoFit/>
          </a:bodyPr>
          <a:lstStyle/>
          <a:p>
            <a:pPr algn="ctr">
              <a:lnSpc>
                <a:spcPct val="150000"/>
              </a:lnSpc>
            </a:pPr>
            <a:r>
              <a:rPr lang="zh-CN" altLang="en-US" sz="1600" b="1" dirty="0">
                <a:latin typeface="微软雅黑" panose="020B0503020204020204" charset="-122"/>
                <a:ea typeface="微软雅黑" panose="020B0503020204020204" charset="-122"/>
              </a:rPr>
              <a:t>王淑英</a:t>
            </a:r>
            <a:endParaRPr lang="zh-CN" altLang="en-US" sz="1600" b="1" dirty="0">
              <a:latin typeface="微软雅黑" panose="020B0503020204020204" charset="-122"/>
              <a:ea typeface="微软雅黑" panose="020B0503020204020204" charset="-122"/>
            </a:endParaRPr>
          </a:p>
          <a:p>
            <a:pPr algn="ctr">
              <a:lnSpc>
                <a:spcPct val="150000"/>
              </a:lnSpc>
            </a:pPr>
            <a:r>
              <a:rPr lang="zh-CN" altLang="en-US" sz="1600" b="1" dirty="0">
                <a:latin typeface="微软雅黑" panose="020B0503020204020204" charset="-122"/>
                <a:ea typeface="微软雅黑" panose="020B0503020204020204" charset="-122"/>
              </a:rPr>
              <a:t>（教授、博导</a:t>
            </a:r>
            <a:r>
              <a:rPr lang="en-US" altLang="zh-CN" sz="1600" b="1" dirty="0">
                <a:latin typeface="微软雅黑" panose="020B0503020204020204" charset="-122"/>
                <a:ea typeface="微软雅黑" panose="020B0503020204020204" charset="-122"/>
              </a:rPr>
              <a:t>/</a:t>
            </a:r>
            <a:r>
              <a:rPr lang="zh-CN" altLang="en-US" sz="1600" b="1" dirty="0">
                <a:latin typeface="微软雅黑" panose="020B0503020204020204" charset="-122"/>
                <a:ea typeface="微软雅黑" panose="020B0503020204020204" charset="-122"/>
              </a:rPr>
              <a:t>硕导）</a:t>
            </a:r>
            <a:endParaRPr lang="en-US" altLang="zh-CN" sz="1600" b="1" dirty="0">
              <a:latin typeface="微软雅黑" panose="020B0503020204020204" charset="-122"/>
              <a:ea typeface="微软雅黑" panose="020B0503020204020204" charset="-122"/>
            </a:endParaRPr>
          </a:p>
        </p:txBody>
      </p:sp>
      <p:sp>
        <p:nvSpPr>
          <p:cNvPr id="19" name="TextBox 12"/>
          <p:cNvSpPr txBox="1"/>
          <p:nvPr/>
        </p:nvSpPr>
        <p:spPr>
          <a:xfrm>
            <a:off x="4333240" y="2800350"/>
            <a:ext cx="1965325" cy="829945"/>
          </a:xfrm>
          <a:prstGeom prst="rect">
            <a:avLst/>
          </a:prstGeom>
          <a:noFill/>
        </p:spPr>
        <p:txBody>
          <a:bodyPr wrap="square" rtlCol="0">
            <a:spAutoFit/>
          </a:bodyPr>
          <a:lstStyle/>
          <a:p>
            <a:pPr algn="ctr">
              <a:lnSpc>
                <a:spcPct val="150000"/>
              </a:lnSpc>
            </a:pPr>
            <a:r>
              <a:rPr lang="zh-CN" altLang="en-US" sz="1600" b="1" dirty="0">
                <a:latin typeface="微软雅黑" panose="020B0503020204020204" charset="-122"/>
                <a:ea typeface="微软雅黑" panose="020B0503020204020204" charset="-122"/>
              </a:rPr>
              <a:t>刘 静</a:t>
            </a:r>
            <a:endParaRPr lang="zh-CN" altLang="en-US" sz="1600" b="1" dirty="0">
              <a:latin typeface="微软雅黑" panose="020B0503020204020204" charset="-122"/>
              <a:ea typeface="微软雅黑" panose="020B0503020204020204" charset="-122"/>
            </a:endParaRPr>
          </a:p>
          <a:p>
            <a:pPr algn="ctr">
              <a:lnSpc>
                <a:spcPct val="150000"/>
              </a:lnSpc>
            </a:pPr>
            <a:r>
              <a:rPr lang="zh-CN" altLang="en-US" sz="1600" b="1" dirty="0">
                <a:latin typeface="微软雅黑" panose="020B0503020204020204" charset="-122"/>
                <a:ea typeface="微软雅黑" panose="020B0503020204020204" charset="-122"/>
                <a:sym typeface="+mn-ea"/>
              </a:rPr>
              <a:t>（副教授、硕导）</a:t>
            </a:r>
            <a:endParaRPr lang="en-US" altLang="zh-CN" sz="1600" b="1" dirty="0">
              <a:latin typeface="微软雅黑" panose="020B0503020204020204" charset="-122"/>
              <a:ea typeface="微软雅黑" panose="020B0503020204020204" charset="-122"/>
            </a:endParaRPr>
          </a:p>
        </p:txBody>
      </p:sp>
      <p:pic>
        <p:nvPicPr>
          <p:cNvPr id="20" name="图片 19" descr="F4F976A8DBA1F8616F6169FE4AC_33156F87_227E5"/>
          <p:cNvPicPr>
            <a:picLocks noChangeAspect="1"/>
          </p:cNvPicPr>
          <p:nvPr/>
        </p:nvPicPr>
        <p:blipFill>
          <a:blip r:embed="rId8"/>
          <a:stretch>
            <a:fillRect/>
          </a:stretch>
        </p:blipFill>
        <p:spPr>
          <a:xfrm>
            <a:off x="9940006" y="1443454"/>
            <a:ext cx="988233" cy="1357200"/>
          </a:xfrm>
          <a:prstGeom prst="rect">
            <a:avLst/>
          </a:prstGeom>
        </p:spPr>
      </p:pic>
      <p:sp>
        <p:nvSpPr>
          <p:cNvPr id="21" name="文本框 20"/>
          <p:cNvSpPr txBox="1"/>
          <p:nvPr/>
        </p:nvSpPr>
        <p:spPr>
          <a:xfrm>
            <a:off x="9940324" y="2884732"/>
            <a:ext cx="1104610" cy="829945"/>
          </a:xfrm>
          <a:prstGeom prst="rect">
            <a:avLst/>
          </a:prstGeom>
          <a:noFill/>
        </p:spPr>
        <p:txBody>
          <a:bodyPr wrap="square" rtlCol="0">
            <a:spAutoFit/>
          </a:bodyPr>
          <a:lstStyle>
            <a:defPPr>
              <a:defRPr lang="zh-CN"/>
            </a:defPPr>
            <a:lvl1pPr algn="ctr">
              <a:lnSpc>
                <a:spcPct val="150000"/>
              </a:lnSpc>
              <a:defRPr sz="1600" b="1">
                <a:latin typeface="微软雅黑" panose="020B0503020204020204" charset="-122"/>
                <a:ea typeface="微软雅黑" panose="020B0503020204020204" charset="-122"/>
              </a:defRPr>
            </a:lvl1pPr>
          </a:lstStyle>
          <a:p>
            <a:r>
              <a:rPr lang="zh-CN" altLang="zh-CN" dirty="0"/>
              <a:t>阿拜</a:t>
            </a:r>
            <a:endParaRPr lang="zh-CN" altLang="zh-CN" dirty="0"/>
          </a:p>
          <a:p>
            <a:r>
              <a:rPr lang="zh-CN" altLang="zh-CN" dirty="0"/>
              <a:t>（讲师）</a:t>
            </a:r>
            <a:endParaRPr lang="zh-CN" altLang="en-US" dirty="0"/>
          </a:p>
        </p:txBody>
      </p:sp>
      <p:pic>
        <p:nvPicPr>
          <p:cNvPr id="22" name="图片 21"/>
          <p:cNvPicPr>
            <a:picLocks noChangeAspect="1"/>
          </p:cNvPicPr>
          <p:nvPr/>
        </p:nvPicPr>
        <p:blipFill>
          <a:blip r:embed="rId9"/>
          <a:srcRect l="7039" t="8149" r="10599" b="12535"/>
          <a:stretch>
            <a:fillRect/>
          </a:stretch>
        </p:blipFill>
        <p:spPr>
          <a:xfrm>
            <a:off x="6508955" y="1443454"/>
            <a:ext cx="1056807" cy="1357200"/>
          </a:xfrm>
          <a:prstGeom prst="rect">
            <a:avLst/>
          </a:prstGeom>
        </p:spPr>
      </p:pic>
      <p:sp>
        <p:nvSpPr>
          <p:cNvPr id="24" name="文本框 23"/>
          <p:cNvSpPr txBox="1"/>
          <p:nvPr/>
        </p:nvSpPr>
        <p:spPr>
          <a:xfrm>
            <a:off x="6198870" y="2887980"/>
            <a:ext cx="1824990" cy="414655"/>
          </a:xfrm>
          <a:prstGeom prst="rect">
            <a:avLst/>
          </a:prstGeom>
          <a:noFill/>
        </p:spPr>
        <p:txBody>
          <a:bodyPr wrap="square" rtlCol="0">
            <a:noAutofit/>
          </a:bodyPr>
          <a:lstStyle>
            <a:defPPr>
              <a:defRPr lang="zh-CN"/>
            </a:defPPr>
            <a:lvl1pPr algn="ctr">
              <a:lnSpc>
                <a:spcPct val="150000"/>
              </a:lnSpc>
              <a:defRPr sz="1600" b="1">
                <a:latin typeface="微软雅黑" panose="020B0503020204020204" charset="-122"/>
                <a:ea typeface="微软雅黑" panose="020B0503020204020204" charset="-122"/>
              </a:defRPr>
            </a:lvl1pPr>
          </a:lstStyle>
          <a:p>
            <a:r>
              <a:rPr lang="zh-CN" altLang="en-US" dirty="0">
                <a:sym typeface="微软雅黑" panose="020B0503020204020204" charset="-122"/>
              </a:rPr>
              <a:t>穆保霞</a:t>
            </a:r>
            <a:endParaRPr lang="zh-CN" altLang="en-US" dirty="0">
              <a:sym typeface="微软雅黑" panose="020B0503020204020204" charset="-122"/>
            </a:endParaRPr>
          </a:p>
          <a:p>
            <a:r>
              <a:rPr lang="zh-CN" altLang="en-US" dirty="0">
                <a:sym typeface="+mn-ea"/>
              </a:rPr>
              <a:t>（副教授、硕导）</a:t>
            </a:r>
            <a:endParaRPr lang="zh-CN" altLang="en-US" dirty="0"/>
          </a:p>
        </p:txBody>
      </p:sp>
      <p:pic>
        <p:nvPicPr>
          <p:cNvPr id="25" name="Picture 2" descr="C:\Users\admin\Desktop\努尔曼古丽.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12321" y="1443454"/>
            <a:ext cx="937293" cy="13572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13"/>
          <p:cNvSpPr txBox="1"/>
          <p:nvPr/>
        </p:nvSpPr>
        <p:spPr>
          <a:xfrm>
            <a:off x="7904323" y="2928153"/>
            <a:ext cx="1730804" cy="829945"/>
          </a:xfrm>
          <a:prstGeom prst="rect">
            <a:avLst/>
          </a:prstGeom>
          <a:noFill/>
        </p:spPr>
        <p:txBody>
          <a:bodyPr wrap="square" rtlCol="0">
            <a:spAutoFit/>
          </a:bodyPr>
          <a:lstStyle>
            <a:defPPr>
              <a:defRPr lang="zh-CN"/>
            </a:defPPr>
            <a:lvl1pPr algn="ctr">
              <a:lnSpc>
                <a:spcPct val="150000"/>
              </a:lnSpc>
              <a:defRPr sz="1600" b="1">
                <a:latin typeface="微软雅黑" panose="020B0503020204020204" charset="-122"/>
                <a:ea typeface="微软雅黑" panose="020B0503020204020204" charset="-122"/>
              </a:defRPr>
            </a:lvl1pPr>
          </a:lstStyle>
          <a:p>
            <a:r>
              <a:rPr lang="zh-CN" altLang="en-US" dirty="0">
                <a:sym typeface="+mn-ea"/>
              </a:rPr>
              <a:t>努尔曼古丽</a:t>
            </a:r>
            <a:endParaRPr lang="zh-CN" altLang="en-US" dirty="0">
              <a:sym typeface="+mn-ea"/>
            </a:endParaRPr>
          </a:p>
          <a:p>
            <a:r>
              <a:rPr lang="zh-CN" altLang="en-US" dirty="0">
                <a:sym typeface="+mn-ea"/>
              </a:rPr>
              <a:t>（副教授、硕导）</a:t>
            </a:r>
            <a:endParaRPr lang="en-US" altLang="zh-CN" dirty="0"/>
          </a:p>
        </p:txBody>
      </p:sp>
      <p:pic>
        <p:nvPicPr>
          <p:cNvPr id="29" name="图片 28" descr="头像2"/>
          <p:cNvPicPr>
            <a:picLocks noChangeAspect="1"/>
          </p:cNvPicPr>
          <p:nvPr/>
        </p:nvPicPr>
        <p:blipFill>
          <a:blip r:embed="rId11"/>
          <a:srcRect t="6043"/>
          <a:stretch>
            <a:fillRect/>
          </a:stretch>
        </p:blipFill>
        <p:spPr>
          <a:xfrm>
            <a:off x="8327762" y="3878516"/>
            <a:ext cx="1021080" cy="1344295"/>
          </a:xfrm>
          <a:prstGeom prst="rect">
            <a:avLst/>
          </a:prstGeom>
        </p:spPr>
      </p:pic>
      <p:sp>
        <p:nvSpPr>
          <p:cNvPr id="30" name="TextBox 14"/>
          <p:cNvSpPr txBox="1"/>
          <p:nvPr/>
        </p:nvSpPr>
        <p:spPr>
          <a:xfrm>
            <a:off x="7956393" y="5198543"/>
            <a:ext cx="1731010" cy="829945"/>
          </a:xfrm>
          <a:prstGeom prst="rect">
            <a:avLst/>
          </a:prstGeom>
          <a:noFill/>
        </p:spPr>
        <p:txBody>
          <a:bodyPr wrap="square" rtlCol="0">
            <a:spAutoFit/>
          </a:bodyPr>
          <a:lstStyle>
            <a:defPPr>
              <a:defRPr lang="zh-CN"/>
            </a:defPPr>
            <a:lvl1pPr algn="ctr">
              <a:lnSpc>
                <a:spcPct val="150000"/>
              </a:lnSpc>
              <a:defRPr sz="1600" b="1">
                <a:latin typeface="微软雅黑" panose="020B0503020204020204" charset="-122"/>
                <a:ea typeface="微软雅黑" panose="020B0503020204020204" charset="-122"/>
              </a:defRPr>
            </a:lvl1pPr>
          </a:lstStyle>
          <a:p>
            <a:r>
              <a:rPr lang="zh-CN" altLang="en-US" dirty="0"/>
              <a:t>方兆翔</a:t>
            </a:r>
            <a:endParaRPr lang="zh-CN" altLang="en-US" dirty="0"/>
          </a:p>
          <a:p>
            <a:r>
              <a:rPr lang="zh-CN" altLang="en-US" dirty="0">
                <a:sym typeface="+mn-ea"/>
              </a:rPr>
              <a:t>（副教授、硕导）</a:t>
            </a:r>
            <a:endParaRPr lang="zh-CN" altLang="en-US" dirty="0"/>
          </a:p>
        </p:txBody>
      </p:sp>
      <p:sp>
        <p:nvSpPr>
          <p:cNvPr id="3" name="文本框 2"/>
          <p:cNvSpPr txBox="1"/>
          <p:nvPr/>
        </p:nvSpPr>
        <p:spPr>
          <a:xfrm>
            <a:off x="74295" y="83869"/>
            <a:ext cx="12191999" cy="645160"/>
          </a:xfrm>
          <a:prstGeom prst="rect">
            <a:avLst/>
          </a:prstGeom>
          <a:noFill/>
        </p:spPr>
        <p:txBody>
          <a:bodyPr wrap="square" rtlCol="0">
            <a:spAutoFit/>
            <a:scene3d>
              <a:camera prst="orthographicFront"/>
              <a:lightRig rig="threePt" dir="t"/>
            </a:scene3d>
          </a:bodyPr>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六、</a:t>
            </a:r>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微软雅黑" panose="020B0503020204020204" charset="-122"/>
              </a:rPr>
              <a:t>飞秒激光和激光光谱科研团队</a:t>
            </a:r>
            <a:endParaRPr lang="zh-CN" altLang="en-US" sz="3600" b="1" dirty="0">
              <a:solidFill>
                <a:schemeClr val="bg1"/>
              </a:solidFill>
              <a:effectLst>
                <a:innerShdw blurRad="63500" dist="50800" dir="13500000">
                  <a:srgbClr val="000000">
                    <a:alpha val="50000"/>
                  </a:srgbClr>
                </a:innerShdw>
              </a:effectLst>
              <a:latin typeface="黑体" panose="02010609060101010101" pitchFamily="49" charset="-122"/>
              <a:ea typeface="黑体" panose="02010609060101010101" pitchFamily="49" charset="-122"/>
              <a:sym typeface="+mn-ea"/>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421005" y="1584960"/>
            <a:ext cx="11309350" cy="6323965"/>
          </a:xfrm>
          <a:prstGeom prst="rect">
            <a:avLst/>
          </a:prstGeom>
          <a:noFill/>
        </p:spPr>
        <p:txBody>
          <a:bodyPr wrap="square">
            <a:spAutoFit/>
          </a:bodyPr>
          <a:lstStyle/>
          <a:p>
            <a:pPr marL="285750" indent="-285750">
              <a:lnSpc>
                <a:spcPct val="150000"/>
              </a:lnSpc>
              <a:buFont typeface="Wingdings" panose="05000000000000000000" pitchFamily="2" charset="2"/>
              <a:buChar char="u"/>
            </a:pPr>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rPr>
              <a:t>横向项目：</a:t>
            </a:r>
            <a:r>
              <a:rPr lang="zh-CN" altLang="en-US" sz="2400" b="1" dirty="0">
                <a:latin typeface="方正小标宋_GBK" panose="03000509000000000000" charset="-122"/>
                <a:ea typeface="方正小标宋_GBK" panose="03000509000000000000" charset="-122"/>
                <a:cs typeface="方正小标宋_GBK" panose="03000509000000000000" charset="-122"/>
              </a:rPr>
              <a:t>总计经费达</a:t>
            </a:r>
            <a:r>
              <a:rPr lang="en-US" altLang="zh-CN" sz="2400" b="1" dirty="0">
                <a:latin typeface="方正小标宋_GBK" panose="03000509000000000000" charset="-122"/>
                <a:ea typeface="方正小标宋_GBK" panose="03000509000000000000" charset="-122"/>
                <a:cs typeface="方正小标宋_GBK" panose="03000509000000000000" charset="-122"/>
              </a:rPr>
              <a:t>115</a:t>
            </a:r>
            <a:r>
              <a:rPr lang="zh-CN" altLang="en-US" sz="2400" b="1" dirty="0">
                <a:latin typeface="方正小标宋_GBK" panose="03000509000000000000" charset="-122"/>
                <a:ea typeface="方正小标宋_GBK" panose="03000509000000000000" charset="-122"/>
                <a:cs typeface="方正小标宋_GBK" panose="03000509000000000000" charset="-122"/>
              </a:rPr>
              <a:t>万</a:t>
            </a:r>
            <a:endParaRPr lang="en-US" altLang="zh-CN" sz="2400" b="1" dirty="0">
              <a:latin typeface="方正小标宋_GBK" panose="03000509000000000000" charset="-122"/>
              <a:ea typeface="方正小标宋_GBK" panose="03000509000000000000" charset="-122"/>
              <a:cs typeface="方正小标宋_GBK" panose="03000509000000000000" charset="-122"/>
            </a:endParaRPr>
          </a:p>
          <a:p>
            <a:pPr>
              <a:lnSpc>
                <a:spcPct val="150000"/>
              </a:lnSpc>
            </a:pPr>
            <a:r>
              <a:rPr lang="en-US" altLang="zh-CN" sz="2400" b="1" dirty="0">
                <a:latin typeface="方正小标宋_GBK" panose="03000509000000000000" charset="-122"/>
                <a:ea typeface="方正小标宋_GBK" panose="03000509000000000000" charset="-122"/>
                <a:cs typeface="方正小标宋_GBK" panose="03000509000000000000" charset="-122"/>
              </a:rPr>
              <a:t>               AI</a:t>
            </a:r>
            <a:r>
              <a:rPr lang="zh-CN" altLang="en-US" sz="2400" b="1" dirty="0">
                <a:latin typeface="方正小标宋_GBK" panose="03000509000000000000" charset="-122"/>
                <a:ea typeface="方正小标宋_GBK" panose="03000509000000000000" charset="-122"/>
                <a:cs typeface="方正小标宋_GBK" panose="03000509000000000000" charset="-122"/>
              </a:rPr>
              <a:t>实验室智能传感与数据管理综合研发项目（</a:t>
            </a:r>
            <a:r>
              <a:rPr lang="en-US" altLang="zh-CN" sz="2400" b="1" dirty="0">
                <a:latin typeface="方正小标宋_GBK" panose="03000509000000000000" charset="-122"/>
                <a:ea typeface="方正小标宋_GBK" panose="03000509000000000000" charset="-122"/>
                <a:cs typeface="方正小标宋_GBK" panose="03000509000000000000" charset="-122"/>
              </a:rPr>
              <a:t>56</a:t>
            </a:r>
            <a:r>
              <a:rPr lang="zh-CN" altLang="en-US" sz="2400" b="1" dirty="0">
                <a:latin typeface="方正小标宋_GBK" panose="03000509000000000000" charset="-122"/>
                <a:ea typeface="方正小标宋_GBK" panose="03000509000000000000" charset="-122"/>
                <a:cs typeface="方正小标宋_GBK" panose="03000509000000000000" charset="-122"/>
              </a:rPr>
              <a:t>万，李鹏）</a:t>
            </a:r>
            <a:endParaRPr lang="en-US" altLang="zh-CN" sz="2400" b="1" dirty="0">
              <a:latin typeface="方正小标宋_GBK" panose="03000509000000000000" charset="-122"/>
              <a:ea typeface="方正小标宋_GBK" panose="03000509000000000000" charset="-122"/>
              <a:cs typeface="方正小标宋_GBK" panose="03000509000000000000" charset="-122"/>
            </a:endParaRPr>
          </a:p>
          <a:p>
            <a:pPr>
              <a:lnSpc>
                <a:spcPct val="150000"/>
              </a:lnSpc>
            </a:pPr>
            <a:r>
              <a:rPr lang="zh-CN" altLang="en-US" sz="2400" b="1" dirty="0">
                <a:latin typeface="方正小标宋_GBK" panose="03000509000000000000" charset="-122"/>
                <a:ea typeface="方正小标宋_GBK" panose="03000509000000000000" charset="-122"/>
                <a:cs typeface="方正小标宋_GBK" panose="03000509000000000000" charset="-122"/>
              </a:rPr>
              <a:t>     </a:t>
            </a: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 原子陀螺气室研制（</a:t>
            </a:r>
            <a:r>
              <a:rPr lang="en-US" altLang="zh-CN" sz="2400" b="1" dirty="0">
                <a:latin typeface="方正小标宋_GBK" panose="03000509000000000000" charset="-122"/>
                <a:ea typeface="方正小标宋_GBK" panose="03000509000000000000" charset="-122"/>
                <a:cs typeface="方正小标宋_GBK" panose="03000509000000000000" charset="-122"/>
              </a:rPr>
              <a:t>22.6</a:t>
            </a:r>
            <a:r>
              <a:rPr lang="zh-CN" altLang="en-US" sz="2400" b="1" dirty="0">
                <a:latin typeface="方正小标宋_GBK" panose="03000509000000000000" charset="-122"/>
                <a:ea typeface="方正小标宋_GBK" panose="03000509000000000000" charset="-122"/>
                <a:cs typeface="方正小标宋_GBK" panose="03000509000000000000" charset="-122"/>
              </a:rPr>
              <a:t>万，王淑英）</a:t>
            </a:r>
            <a:endParaRPr lang="en-US" altLang="zh-CN" sz="2400" b="1" dirty="0">
              <a:latin typeface="方正小标宋_GBK" panose="03000509000000000000" charset="-122"/>
              <a:ea typeface="方正小标宋_GBK" panose="03000509000000000000" charset="-122"/>
              <a:cs typeface="方正小标宋_GBK" panose="03000509000000000000" charset="-122"/>
            </a:endParaRPr>
          </a:p>
          <a:p>
            <a:pPr marL="285750" indent="-285750">
              <a:lnSpc>
                <a:spcPct val="150000"/>
              </a:lnSpc>
              <a:buFont typeface="Wingdings" panose="05000000000000000000" pitchFamily="2" charset="2"/>
              <a:buChar char="u"/>
            </a:pPr>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rPr>
              <a:t>纵向项目</a:t>
            </a:r>
            <a:r>
              <a:rPr lang="zh-CN" altLang="en-US" sz="2400" b="1" dirty="0">
                <a:latin typeface="方正小标宋_GBK" panose="03000509000000000000" charset="-122"/>
                <a:ea typeface="方正小标宋_GBK" panose="03000509000000000000" charset="-122"/>
                <a:cs typeface="方正小标宋_GBK" panose="03000509000000000000" charset="-122"/>
              </a:rPr>
              <a:t>：总计经费达</a:t>
            </a:r>
            <a:r>
              <a:rPr lang="en-US" altLang="zh-CN" sz="2400" b="1" dirty="0">
                <a:latin typeface="方正小标宋_GBK" panose="03000509000000000000" charset="-122"/>
                <a:ea typeface="方正小标宋_GBK" panose="03000509000000000000" charset="-122"/>
                <a:cs typeface="方正小标宋_GBK" panose="03000509000000000000" charset="-122"/>
              </a:rPr>
              <a:t>273</a:t>
            </a:r>
            <a:r>
              <a:rPr lang="zh-CN" altLang="en-US" sz="2400" b="1" dirty="0">
                <a:latin typeface="方正小标宋_GBK" panose="03000509000000000000" charset="-122"/>
                <a:ea typeface="方正小标宋_GBK" panose="03000509000000000000" charset="-122"/>
                <a:cs typeface="方正小标宋_GBK" panose="03000509000000000000" charset="-122"/>
              </a:rPr>
              <a:t>万（近</a:t>
            </a:r>
            <a:r>
              <a:rPr lang="en-US" altLang="zh-CN" sz="2400" b="1" dirty="0">
                <a:latin typeface="方正小标宋_GBK" panose="03000509000000000000" charset="-122"/>
                <a:ea typeface="方正小标宋_GBK" panose="03000509000000000000" charset="-122"/>
                <a:cs typeface="方正小标宋_GBK" panose="03000509000000000000" charset="-122"/>
              </a:rPr>
              <a:t>5</a:t>
            </a:r>
            <a:r>
              <a:rPr lang="zh-CN" altLang="en-US" sz="2400" b="1" dirty="0">
                <a:latin typeface="方正小标宋_GBK" panose="03000509000000000000" charset="-122"/>
                <a:ea typeface="方正小标宋_GBK" panose="03000509000000000000" charset="-122"/>
                <a:cs typeface="方正小标宋_GBK" panose="03000509000000000000" charset="-122"/>
              </a:rPr>
              <a:t>年）</a:t>
            </a:r>
            <a:endParaRPr lang="en-US" altLang="zh-CN" sz="2400" b="1" dirty="0">
              <a:latin typeface="方正小标宋_GBK" panose="03000509000000000000" charset="-122"/>
              <a:ea typeface="方正小标宋_GBK" panose="03000509000000000000" charset="-122"/>
              <a:cs typeface="方正小标宋_GBK" panose="03000509000000000000" charset="-122"/>
            </a:endParaRPr>
          </a:p>
          <a:p>
            <a:pPr>
              <a:lnSpc>
                <a:spcPct val="150000"/>
              </a:lnSpc>
            </a:pP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其中，国家自然科学基金项目</a:t>
            </a:r>
            <a:r>
              <a:rPr lang="en-US" altLang="zh-CN" sz="2400" b="1" dirty="0">
                <a:latin typeface="方正小标宋_GBK" panose="03000509000000000000" charset="-122"/>
                <a:ea typeface="方正小标宋_GBK" panose="03000509000000000000" charset="-122"/>
                <a:cs typeface="方正小标宋_GBK" panose="03000509000000000000" charset="-122"/>
              </a:rPr>
              <a:t>4</a:t>
            </a:r>
            <a:r>
              <a:rPr lang="zh-CN" altLang="en-US" sz="2400" b="1" dirty="0">
                <a:latin typeface="方正小标宋_GBK" panose="03000509000000000000" charset="-122"/>
                <a:ea typeface="方正小标宋_GBK" panose="03000509000000000000" charset="-122"/>
                <a:cs typeface="方正小标宋_GBK" panose="03000509000000000000" charset="-122"/>
              </a:rPr>
              <a:t>项，自治区自然科学基金项目</a:t>
            </a:r>
            <a:r>
              <a:rPr lang="en-US" altLang="zh-CN" sz="2400" b="1" dirty="0">
                <a:latin typeface="方正小标宋_GBK" panose="03000509000000000000" charset="-122"/>
                <a:ea typeface="方正小标宋_GBK" panose="03000509000000000000" charset="-122"/>
                <a:cs typeface="方正小标宋_GBK" panose="03000509000000000000" charset="-122"/>
              </a:rPr>
              <a:t>7</a:t>
            </a:r>
            <a:r>
              <a:rPr lang="zh-CN" altLang="en-US" sz="2400" b="1" dirty="0">
                <a:latin typeface="方正小标宋_GBK" panose="03000509000000000000" charset="-122"/>
                <a:ea typeface="方正小标宋_GBK" panose="03000509000000000000" charset="-122"/>
                <a:cs typeface="方正小标宋_GBK" panose="03000509000000000000" charset="-122"/>
              </a:rPr>
              <a:t>项，其他</a:t>
            </a:r>
            <a:r>
              <a:rPr lang="en-US" altLang="zh-CN" sz="2400" b="1" dirty="0">
                <a:latin typeface="方正小标宋_GBK" panose="03000509000000000000" charset="-122"/>
                <a:ea typeface="方正小标宋_GBK" panose="03000509000000000000" charset="-122"/>
                <a:cs typeface="方正小标宋_GBK" panose="03000509000000000000" charset="-122"/>
              </a:rPr>
              <a:t>4</a:t>
            </a:r>
            <a:r>
              <a:rPr lang="zh-CN" altLang="en-US" sz="2400" b="1" dirty="0">
                <a:latin typeface="方正小标宋_GBK" panose="03000509000000000000" charset="-122"/>
                <a:ea typeface="方正小标宋_GBK" panose="03000509000000000000" charset="-122"/>
                <a:cs typeface="方正小标宋_GBK" panose="03000509000000000000" charset="-122"/>
              </a:rPr>
              <a:t>项。</a:t>
            </a:r>
            <a:endParaRPr lang="en-US" altLang="zh-CN" sz="2400" b="1" dirty="0">
              <a:latin typeface="方正小标宋_GBK" panose="03000509000000000000" charset="-122"/>
              <a:ea typeface="方正小标宋_GBK" panose="03000509000000000000" charset="-122"/>
              <a:cs typeface="方正小标宋_GBK" panose="03000509000000000000" charset="-122"/>
            </a:endParaRPr>
          </a:p>
          <a:p>
            <a:pPr marL="285750" indent="-285750">
              <a:lnSpc>
                <a:spcPct val="150000"/>
              </a:lnSpc>
              <a:buFont typeface="Wingdings" panose="05000000000000000000" pitchFamily="2" charset="2"/>
              <a:buChar char="u"/>
            </a:pPr>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rPr>
              <a:t>天山、天池人才项目</a:t>
            </a:r>
            <a:r>
              <a:rPr lang="zh-CN" altLang="en-US" sz="2400" b="1" dirty="0">
                <a:latin typeface="方正小标宋_GBK" panose="03000509000000000000" charset="-122"/>
                <a:ea typeface="方正小标宋_GBK" panose="03000509000000000000" charset="-122"/>
                <a:cs typeface="方正小标宋_GBK" panose="03000509000000000000" charset="-122"/>
              </a:rPr>
              <a:t>总计经费达</a:t>
            </a:r>
            <a:r>
              <a:rPr lang="en-US" altLang="zh-CN" sz="2400" b="1" dirty="0">
                <a:latin typeface="方正小标宋_GBK" panose="03000509000000000000" charset="-122"/>
                <a:ea typeface="方正小标宋_GBK" panose="03000509000000000000" charset="-122"/>
                <a:cs typeface="方正小标宋_GBK" panose="03000509000000000000" charset="-122"/>
              </a:rPr>
              <a:t>310</a:t>
            </a:r>
            <a:r>
              <a:rPr lang="zh-CN" altLang="en-US" sz="2400" b="1" dirty="0">
                <a:latin typeface="方正小标宋_GBK" panose="03000509000000000000" charset="-122"/>
                <a:ea typeface="方正小标宋_GBK" panose="03000509000000000000" charset="-122"/>
                <a:cs typeface="方正小标宋_GBK" panose="03000509000000000000" charset="-122"/>
              </a:rPr>
              <a:t>万</a:t>
            </a:r>
            <a:endParaRPr lang="en-US" altLang="zh-CN" sz="2400" b="1" dirty="0">
              <a:latin typeface="方正小标宋_GBK" panose="03000509000000000000" charset="-122"/>
              <a:ea typeface="方正小标宋_GBK" panose="03000509000000000000" charset="-122"/>
              <a:cs typeface="方正小标宋_GBK" panose="03000509000000000000" charset="-122"/>
            </a:endParaRPr>
          </a:p>
          <a:p>
            <a:pPr marL="285750" indent="-285750">
              <a:lnSpc>
                <a:spcPct val="150000"/>
              </a:lnSpc>
              <a:buFont typeface="Wingdings" panose="05000000000000000000" pitchFamily="2" charset="2"/>
              <a:buChar char="u"/>
            </a:pPr>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rPr>
              <a:t>论文：</a:t>
            </a:r>
            <a:r>
              <a:rPr lang="en-US" altLang="zh-CN" sz="2400" b="1" dirty="0">
                <a:latin typeface="方正小标宋_GBK" panose="03000509000000000000" charset="-122"/>
                <a:ea typeface="方正小标宋_GBK" panose="03000509000000000000" charset="-122"/>
                <a:cs typeface="方正小标宋_GBK" panose="03000509000000000000" charset="-122"/>
              </a:rPr>
              <a:t>2022-2025</a:t>
            </a:r>
            <a:r>
              <a:rPr lang="zh-CN" altLang="en-US" sz="2400" b="1" dirty="0">
                <a:latin typeface="方正小标宋_GBK" panose="03000509000000000000" charset="-122"/>
                <a:ea typeface="方正小标宋_GBK" panose="03000509000000000000" charset="-122"/>
                <a:cs typeface="方正小标宋_GBK" panose="03000509000000000000" charset="-122"/>
              </a:rPr>
              <a:t>年</a:t>
            </a:r>
            <a:r>
              <a:rPr lang="en-US" altLang="zh-CN" sz="2400" b="1" dirty="0">
                <a:latin typeface="方正小标宋_GBK" panose="03000509000000000000" charset="-122"/>
                <a:ea typeface="方正小标宋_GBK" panose="03000509000000000000" charset="-122"/>
                <a:cs typeface="方正小标宋_GBK" panose="03000509000000000000" charset="-122"/>
              </a:rPr>
              <a:t>Advanced Functional Materials, Physical Review B, Chemical </a:t>
            </a:r>
            <a:endParaRPr lang="en-US" altLang="zh-CN" sz="2400" b="1" dirty="0">
              <a:latin typeface="方正小标宋_GBK" panose="03000509000000000000" charset="-122"/>
              <a:ea typeface="方正小标宋_GBK" panose="03000509000000000000" charset="-122"/>
              <a:cs typeface="方正小标宋_GBK" panose="03000509000000000000" charset="-122"/>
            </a:endParaRPr>
          </a:p>
          <a:p>
            <a:pPr indent="0">
              <a:lnSpc>
                <a:spcPct val="150000"/>
              </a:lnSpc>
              <a:buFont typeface="Wingdings" panose="05000000000000000000" pitchFamily="2" charset="2"/>
              <a:buNone/>
            </a:pPr>
            <a:r>
              <a:rPr lang="en-US" altLang="zh-CN" sz="2400" b="1" dirty="0">
                <a:latin typeface="方正小标宋_GBK" panose="03000509000000000000" charset="-122"/>
                <a:ea typeface="方正小标宋_GBK" panose="03000509000000000000" charset="-122"/>
                <a:cs typeface="方正小标宋_GBK" panose="03000509000000000000" charset="-122"/>
              </a:rPr>
              <a:t>                 Engineering Journal</a:t>
            </a:r>
            <a:r>
              <a:rPr lang="zh-CN" altLang="en-US" sz="2400" b="1" dirty="0">
                <a:latin typeface="方正小标宋_GBK" panose="03000509000000000000" charset="-122"/>
                <a:ea typeface="方正小标宋_GBK" panose="03000509000000000000" charset="-122"/>
                <a:cs typeface="方正小标宋_GBK" panose="03000509000000000000" charset="-122"/>
              </a:rPr>
              <a:t>等期刊以第一或通讯作者发表论文共</a:t>
            </a:r>
            <a:r>
              <a:rPr lang="en-US" altLang="zh-CN" sz="2400" b="1" dirty="0">
                <a:latin typeface="方正小标宋_GBK" panose="03000509000000000000" charset="-122"/>
                <a:ea typeface="方正小标宋_GBK" panose="03000509000000000000" charset="-122"/>
                <a:cs typeface="方正小标宋_GBK" panose="03000509000000000000" charset="-122"/>
              </a:rPr>
              <a:t>40</a:t>
            </a:r>
            <a:r>
              <a:rPr lang="zh-CN" altLang="en-US" sz="2400" b="1" dirty="0">
                <a:latin typeface="方正小标宋_GBK" panose="03000509000000000000" charset="-122"/>
                <a:ea typeface="方正小标宋_GBK" panose="03000509000000000000" charset="-122"/>
                <a:cs typeface="方正小标宋_GBK" panose="03000509000000000000" charset="-122"/>
              </a:rPr>
              <a:t>余篇。</a:t>
            </a: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其中，</a:t>
            </a:r>
            <a:endParaRPr lang="zh-CN" altLang="en-US" sz="2400" b="1" dirty="0">
              <a:latin typeface="方正小标宋_GBK" panose="03000509000000000000" charset="-122"/>
              <a:ea typeface="方正小标宋_GBK" panose="03000509000000000000" charset="-122"/>
              <a:cs typeface="方正小标宋_GBK" panose="03000509000000000000" charset="-122"/>
            </a:endParaRPr>
          </a:p>
          <a:p>
            <a:pPr indent="0">
              <a:lnSpc>
                <a:spcPct val="150000"/>
              </a:lnSpc>
              <a:buFont typeface="Wingdings" panose="05000000000000000000" pitchFamily="2" charset="2"/>
              <a:buNone/>
            </a:pPr>
            <a:r>
              <a:rPr lang="zh-CN" altLang="en-US" sz="2400" b="1" dirty="0">
                <a:latin typeface="方正小标宋_GBK" panose="03000509000000000000" charset="-122"/>
                <a:ea typeface="方正小标宋_GBK" panose="03000509000000000000" charset="-122"/>
                <a:cs typeface="方正小标宋_GBK" panose="03000509000000000000" charset="-122"/>
              </a:rPr>
              <a:t> </a:t>
            </a: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二区及</a:t>
            </a: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论文</a:t>
            </a:r>
            <a:r>
              <a:rPr lang="en-US" altLang="zh-CN" sz="2400" b="1" dirty="0">
                <a:latin typeface="方正小标宋_GBK" panose="03000509000000000000" charset="-122"/>
                <a:ea typeface="方正小标宋_GBK" panose="03000509000000000000" charset="-122"/>
                <a:cs typeface="方正小标宋_GBK" panose="03000509000000000000" charset="-122"/>
              </a:rPr>
              <a:t>25</a:t>
            </a:r>
            <a:r>
              <a:rPr lang="zh-CN" altLang="en-US" sz="2400" b="1" dirty="0">
                <a:latin typeface="方正小标宋_GBK" panose="03000509000000000000" charset="-122"/>
                <a:ea typeface="方正小标宋_GBK" panose="03000509000000000000" charset="-122"/>
                <a:cs typeface="方正小标宋_GBK" panose="03000509000000000000" charset="-122"/>
              </a:rPr>
              <a:t>篇，中科院一区论文</a:t>
            </a:r>
            <a:r>
              <a:rPr lang="en-US" altLang="zh-CN" sz="2400" b="1" dirty="0">
                <a:latin typeface="方正小标宋_GBK" panose="03000509000000000000" charset="-122"/>
                <a:ea typeface="方正小标宋_GBK" panose="03000509000000000000" charset="-122"/>
                <a:cs typeface="方正小标宋_GBK" panose="03000509000000000000" charset="-122"/>
              </a:rPr>
              <a:t>10</a:t>
            </a:r>
            <a:r>
              <a:rPr lang="zh-CN" altLang="en-US" sz="2400" b="1" dirty="0">
                <a:latin typeface="方正小标宋_GBK" panose="03000509000000000000" charset="-122"/>
                <a:ea typeface="方正小标宋_GBK" panose="03000509000000000000" charset="-122"/>
                <a:cs typeface="方正小标宋_GBK" panose="03000509000000000000" charset="-122"/>
              </a:rPr>
              <a:t>余篇。</a:t>
            </a:r>
            <a:endParaRPr lang="en-US" altLang="zh-CN" sz="2400" b="1" dirty="0">
              <a:latin typeface="方正小标宋_GBK" panose="03000509000000000000" charset="-122"/>
              <a:ea typeface="方正小标宋_GBK" panose="03000509000000000000" charset="-122"/>
              <a:cs typeface="方正小标宋_GBK" panose="03000509000000000000" charset="-122"/>
            </a:endParaRPr>
          </a:p>
          <a:p>
            <a:pPr marL="285750" indent="-285750">
              <a:lnSpc>
                <a:spcPct val="150000"/>
              </a:lnSpc>
              <a:buFont typeface="Wingdings" panose="05000000000000000000" pitchFamily="2" charset="2"/>
              <a:buChar char="u"/>
            </a:pPr>
            <a:endParaRPr lang="en-US" altLang="zh-CN" b="1" dirty="0"/>
          </a:p>
          <a:p>
            <a:pPr marL="285750" indent="-285750">
              <a:lnSpc>
                <a:spcPct val="150000"/>
              </a:lnSpc>
              <a:buFont typeface="Wingdings" panose="05000000000000000000" pitchFamily="2" charset="2"/>
              <a:buChar char="u"/>
            </a:pPr>
            <a:endParaRPr lang="en-US" altLang="zh-CN" b="1" dirty="0"/>
          </a:p>
          <a:p>
            <a:pPr>
              <a:lnSpc>
                <a:spcPct val="150000"/>
              </a:lnSpc>
            </a:pPr>
            <a:endParaRPr lang="en-US" altLang="zh-CN" b="1" dirty="0"/>
          </a:p>
        </p:txBody>
      </p:sp>
      <p:sp>
        <p:nvSpPr>
          <p:cNvPr id="4" name="文本框 3"/>
          <p:cNvSpPr txBox="1"/>
          <p:nvPr/>
        </p:nvSpPr>
        <p:spPr>
          <a:xfrm>
            <a:off x="350890" y="932667"/>
            <a:ext cx="8802370" cy="521970"/>
          </a:xfrm>
          <a:prstGeom prst="rect">
            <a:avLst/>
          </a:prstGeom>
          <a:noFill/>
        </p:spPr>
        <p:txBody>
          <a:bodyPr wrap="square" rtlCol="0">
            <a:spAutoFit/>
          </a:bodyPr>
          <a:lstStyle/>
          <a:p>
            <a:r>
              <a:rPr lang="en-US" altLang="zh-CN" sz="2800" b="1" dirty="0">
                <a:solidFill>
                  <a:srgbClr val="FF0000"/>
                </a:solidFill>
                <a:latin typeface="方正小标宋_GBK" panose="03000509000000000000" charset="-122"/>
                <a:ea typeface="方正小标宋_GBK" panose="03000509000000000000" charset="-122"/>
                <a:cs typeface="方正小标宋_GBK" panose="03000509000000000000" charset="-122"/>
              </a:rPr>
              <a:t>3</a:t>
            </a:r>
            <a:r>
              <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rPr>
              <a:t>、研究成果（</a:t>
            </a:r>
            <a:r>
              <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项目、</a:t>
            </a:r>
            <a:r>
              <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rPr>
              <a:t>论文、获奖）</a:t>
            </a:r>
            <a:endPar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sp>
        <p:nvSpPr>
          <p:cNvPr id="5" name="文本框 4"/>
          <p:cNvSpPr txBox="1"/>
          <p:nvPr/>
        </p:nvSpPr>
        <p:spPr>
          <a:xfrm>
            <a:off x="0" y="78154"/>
            <a:ext cx="12191999" cy="645160"/>
          </a:xfrm>
          <a:prstGeom prst="rect">
            <a:avLst/>
          </a:prstGeom>
          <a:noFill/>
        </p:spPr>
        <p:txBody>
          <a:bodyPr wrap="square" rtlCol="0">
            <a:spAutoFit/>
            <a:scene3d>
              <a:camera prst="orthographicFront"/>
              <a:lightRig rig="threePt" dir="t"/>
            </a:scene3d>
          </a:bodyPr>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六、</a:t>
            </a:r>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微软雅黑" panose="020B0503020204020204" charset="-122"/>
              </a:rPr>
              <a:t>飞秒激光和激光光谱科研团队</a:t>
            </a:r>
            <a:endParaRPr lang="zh-CN" altLang="en-US" sz="3600" b="1" dirty="0">
              <a:solidFill>
                <a:schemeClr val="bg1"/>
              </a:solidFill>
              <a:effectLst>
                <a:innerShdw blurRad="63500" dist="50800" dir="13500000">
                  <a:srgbClr val="000000">
                    <a:alpha val="50000"/>
                  </a:srgbClr>
                </a:innerShdw>
              </a:effectLst>
              <a:latin typeface="黑体" panose="02010609060101010101" pitchFamily="49" charset="-122"/>
              <a:ea typeface="黑体" panose="02010609060101010101" pitchFamily="49" charset="-122"/>
              <a:sym typeface="+mn-ea"/>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3" name="文本框 2"/>
          <p:cNvSpPr txBox="1"/>
          <p:nvPr/>
        </p:nvSpPr>
        <p:spPr>
          <a:xfrm>
            <a:off x="83820" y="97204"/>
            <a:ext cx="12191999" cy="645160"/>
          </a:xfrm>
          <a:prstGeom prst="rect">
            <a:avLst/>
          </a:prstGeom>
          <a:noFill/>
        </p:spPr>
        <p:txBody>
          <a:bodyPr wrap="square" rtlCol="0">
            <a:spAutoFit/>
            <a:scene3d>
              <a:camera prst="orthographicFront"/>
              <a:lightRig rig="threePt" dir="t"/>
            </a:scene3d>
          </a:bodyPr>
          <a:lstStyle/>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七</a:t>
            </a:r>
            <a:r>
              <a:rPr lang="zh-CN" altLang="en-US" sz="3600" b="1" dirty="0" smtClean="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放射生态与辐射技术科研团队</a:t>
            </a:r>
            <a:endPar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endParaRPr>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smtClean="0">
              <a:solidFill>
                <a:schemeClr val="tx1"/>
              </a:solidFill>
              <a:latin typeface="Times New Roman" panose="02020603050405020304" charset="0"/>
              <a:cs typeface="Times New Roman" panose="02020603050405020304" charset="0"/>
            </a:endParaRPr>
          </a:p>
        </p:txBody>
      </p:sp>
      <p:grpSp>
        <p:nvGrpSpPr>
          <p:cNvPr id="7" name="组合 6"/>
          <p:cNvGrpSpPr/>
          <p:nvPr/>
        </p:nvGrpSpPr>
        <p:grpSpPr>
          <a:xfrm>
            <a:off x="506095" y="1971675"/>
            <a:ext cx="4635500" cy="3135933"/>
            <a:chOff x="4615" y="1865"/>
            <a:chExt cx="7300" cy="4143"/>
          </a:xfrm>
        </p:grpSpPr>
        <p:sp>
          <p:nvSpPr>
            <p:cNvPr id="10" name="文本框 9"/>
            <p:cNvSpPr txBox="1"/>
            <p:nvPr/>
          </p:nvSpPr>
          <p:spPr>
            <a:xfrm>
              <a:off x="4633" y="5294"/>
              <a:ext cx="7282" cy="714"/>
            </a:xfrm>
            <a:prstGeom prst="rect">
              <a:avLst/>
            </a:prstGeom>
            <a:noFill/>
          </p:spPr>
          <p:txBody>
            <a:bodyPr wrap="square" rtlCol="0">
              <a:noAutofit/>
            </a:bodyPr>
            <a:lstStyle/>
            <a:p>
              <a:r>
                <a:rPr lang="en-US" altLang="zh-CN" sz="2400" b="1" dirty="0" smtClean="0">
                  <a:latin typeface="方正小标宋_GBK" panose="03000509000000000000" charset="-122"/>
                  <a:ea typeface="方正小标宋_GBK" panose="03000509000000000000" charset="-122"/>
                  <a:cs typeface="方正小标宋_GBK" panose="03000509000000000000" charset="-122"/>
                </a:rPr>
                <a:t>4</a:t>
              </a:r>
              <a:r>
                <a:rPr lang="zh-CN" altLang="en-US" sz="2400" b="1" dirty="0" smtClean="0">
                  <a:latin typeface="方正小标宋_GBK" panose="03000509000000000000" charset="-122"/>
                  <a:ea typeface="方正小标宋_GBK" panose="03000509000000000000" charset="-122"/>
                  <a:cs typeface="方正小标宋_GBK" panose="03000509000000000000" charset="-122"/>
                </a:rPr>
                <a:t>、</a:t>
              </a:r>
              <a:r>
                <a:rPr lang="zh-CN" altLang="zh-CN" sz="2400" b="1" dirty="0">
                  <a:latin typeface="方正小标宋_GBK" panose="03000509000000000000" charset="-122"/>
                  <a:ea typeface="方正小标宋_GBK" panose="03000509000000000000" charset="-122"/>
                  <a:cs typeface="方正小标宋_GBK" panose="03000509000000000000" charset="-122"/>
                </a:rPr>
                <a:t>光催化薄膜材料的制备</a:t>
              </a:r>
              <a:r>
                <a:rPr lang="zh-CN" altLang="zh-CN" sz="2400" b="1" dirty="0" smtClean="0">
                  <a:latin typeface="方正小标宋_GBK" panose="03000509000000000000" charset="-122"/>
                  <a:ea typeface="方正小标宋_GBK" panose="03000509000000000000" charset="-122"/>
                  <a:cs typeface="方正小标宋_GBK" panose="03000509000000000000" charset="-122"/>
                </a:rPr>
                <a:t>及</a:t>
              </a:r>
              <a:r>
                <a:rPr lang="zh-CN" altLang="en-US" sz="2400" b="1" dirty="0">
                  <a:latin typeface="方正小标宋_GBK" panose="03000509000000000000" charset="-122"/>
                  <a:ea typeface="方正小标宋_GBK" panose="03000509000000000000" charset="-122"/>
                  <a:cs typeface="方正小标宋_GBK" panose="03000509000000000000" charset="-122"/>
                </a:rPr>
                <a:t>应用</a:t>
              </a:r>
              <a:endParaRPr lang="zh-CN" altLang="en-US" sz="2400" b="1" dirty="0">
                <a:latin typeface="方正小标宋_GBK" panose="03000509000000000000" charset="-122"/>
                <a:ea typeface="方正小标宋_GBK" panose="03000509000000000000" charset="-122"/>
                <a:cs typeface="方正小标宋_GBK" panose="03000509000000000000" charset="-122"/>
              </a:endParaRPr>
            </a:p>
          </p:txBody>
        </p:sp>
        <p:grpSp>
          <p:nvGrpSpPr>
            <p:cNvPr id="6" name="组合 5"/>
            <p:cNvGrpSpPr/>
            <p:nvPr/>
          </p:nvGrpSpPr>
          <p:grpSpPr>
            <a:xfrm>
              <a:off x="4615" y="1865"/>
              <a:ext cx="6466" cy="2993"/>
              <a:chOff x="4615" y="1865"/>
              <a:chExt cx="6466" cy="2993"/>
            </a:xfrm>
          </p:grpSpPr>
          <p:sp>
            <p:nvSpPr>
              <p:cNvPr id="5" name="文本框 4"/>
              <p:cNvSpPr txBox="1"/>
              <p:nvPr/>
            </p:nvSpPr>
            <p:spPr>
              <a:xfrm>
                <a:off x="4681" y="1865"/>
                <a:ext cx="6400" cy="608"/>
              </a:xfrm>
              <a:prstGeom prst="rect">
                <a:avLst/>
              </a:prstGeom>
              <a:noFill/>
            </p:spPr>
            <p:txBody>
              <a:bodyPr wrap="square" rtlCol="0">
                <a:spAutoFit/>
              </a:bodyPr>
              <a:lstStyle/>
              <a:p>
                <a:r>
                  <a:rPr lang="en-US" altLang="zh-CN" sz="2400" b="1" dirty="0">
                    <a:latin typeface="方正小标宋_GBK" panose="03000509000000000000" charset="-122"/>
                    <a:ea typeface="方正小标宋_GBK" panose="03000509000000000000" charset="-122"/>
                    <a:cs typeface="方正小标宋_GBK" panose="03000509000000000000" charset="-122"/>
                  </a:rPr>
                  <a:t>1</a:t>
                </a:r>
                <a:r>
                  <a:rPr lang="zh-CN" altLang="en-US" sz="2400" b="1" dirty="0" smtClean="0">
                    <a:latin typeface="方正小标宋_GBK" panose="03000509000000000000" charset="-122"/>
                    <a:ea typeface="方正小标宋_GBK" panose="03000509000000000000" charset="-122"/>
                    <a:cs typeface="方正小标宋_GBK" panose="03000509000000000000" charset="-122"/>
                  </a:rPr>
                  <a:t>、放射性污染防治</a:t>
                </a:r>
                <a:endParaRPr lang="zh-CN" altLang="en-US" sz="2400" b="1" dirty="0" smtClean="0">
                  <a:latin typeface="方正小标宋_GBK" panose="03000509000000000000" charset="-122"/>
                  <a:ea typeface="方正小标宋_GBK" panose="03000509000000000000" charset="-122"/>
                  <a:cs typeface="方正小标宋_GBK" panose="03000509000000000000" charset="-122"/>
                </a:endParaRPr>
              </a:p>
            </p:txBody>
          </p:sp>
          <p:sp>
            <p:nvSpPr>
              <p:cNvPr id="9" name="文本框 8"/>
              <p:cNvSpPr txBox="1"/>
              <p:nvPr/>
            </p:nvSpPr>
            <p:spPr>
              <a:xfrm>
                <a:off x="4615" y="3206"/>
                <a:ext cx="6400" cy="608"/>
              </a:xfrm>
              <a:prstGeom prst="rect">
                <a:avLst/>
              </a:prstGeom>
              <a:noFill/>
            </p:spPr>
            <p:txBody>
              <a:bodyPr wrap="square" rtlCol="0">
                <a:spAutoFit/>
              </a:bodyPr>
              <a:lstStyle/>
              <a:p>
                <a:r>
                  <a:rPr lang="en-US" altLang="zh-CN" sz="2400" b="1" dirty="0">
                    <a:latin typeface="方正小标宋_GBK" panose="03000509000000000000" charset="-122"/>
                    <a:ea typeface="方正小标宋_GBK" panose="03000509000000000000" charset="-122"/>
                    <a:cs typeface="方正小标宋_GBK" panose="03000509000000000000" charset="-122"/>
                  </a:rPr>
                  <a:t>2</a:t>
                </a:r>
                <a:r>
                  <a:rPr lang="zh-CN" altLang="en-US" sz="2400" b="1" dirty="0" smtClean="0">
                    <a:latin typeface="方正小标宋_GBK" panose="03000509000000000000" charset="-122"/>
                    <a:ea typeface="方正小标宋_GBK" panose="03000509000000000000" charset="-122"/>
                    <a:cs typeface="方正小标宋_GBK" panose="03000509000000000000" charset="-122"/>
                  </a:rPr>
                  <a:t>、核技术及应用</a:t>
                </a:r>
                <a:endParaRPr lang="zh-CN" altLang="en-US" sz="2400" b="1" dirty="0" smtClean="0">
                  <a:latin typeface="方正小标宋_GBK" panose="03000509000000000000" charset="-122"/>
                  <a:ea typeface="方正小标宋_GBK" panose="03000509000000000000" charset="-122"/>
                  <a:cs typeface="方正小标宋_GBK" panose="03000509000000000000" charset="-122"/>
                </a:endParaRPr>
              </a:p>
            </p:txBody>
          </p:sp>
          <p:sp>
            <p:nvSpPr>
              <p:cNvPr id="8" name="文本框 8"/>
              <p:cNvSpPr txBox="1"/>
              <p:nvPr/>
            </p:nvSpPr>
            <p:spPr>
              <a:xfrm>
                <a:off x="4681" y="4250"/>
                <a:ext cx="6400" cy="608"/>
              </a:xfrm>
              <a:prstGeom prst="rect">
                <a:avLst/>
              </a:prstGeom>
              <a:noFill/>
            </p:spPr>
            <p:txBody>
              <a:bodyPr wrap="square" rtlCol="0">
                <a:spAutoFit/>
              </a:bodyPr>
              <a:lstStyle/>
              <a:p>
                <a:r>
                  <a:rPr lang="en-US" altLang="zh-CN" sz="2400" b="1" dirty="0" smtClean="0">
                    <a:latin typeface="方正小标宋_GBK" panose="03000509000000000000" charset="-122"/>
                    <a:ea typeface="方正小标宋_GBK" panose="03000509000000000000" charset="-122"/>
                    <a:cs typeface="方正小标宋_GBK" panose="03000509000000000000" charset="-122"/>
                  </a:rPr>
                  <a:t>3</a:t>
                </a:r>
                <a:r>
                  <a:rPr lang="zh-CN" altLang="en-US" sz="2400" b="1" dirty="0" smtClean="0">
                    <a:latin typeface="方正小标宋_GBK" panose="03000509000000000000" charset="-122"/>
                    <a:ea typeface="方正小标宋_GBK" panose="03000509000000000000" charset="-122"/>
                    <a:cs typeface="方正小标宋_GBK" panose="03000509000000000000" charset="-122"/>
                  </a:rPr>
                  <a:t>、辐射敏感材料与器件</a:t>
                </a:r>
                <a:endParaRPr lang="zh-CN" altLang="en-US" sz="2400" b="1" dirty="0" smtClean="0">
                  <a:latin typeface="方正小标宋_GBK" panose="03000509000000000000" charset="-122"/>
                  <a:ea typeface="方正小标宋_GBK" panose="03000509000000000000" charset="-122"/>
                  <a:cs typeface="方正小标宋_GBK" panose="03000509000000000000" charset="-122"/>
                </a:endParaRPr>
              </a:p>
            </p:txBody>
          </p:sp>
        </p:grpSp>
      </p:grpSp>
      <p:sp>
        <p:nvSpPr>
          <p:cNvPr id="12" name="文本框 11"/>
          <p:cNvSpPr txBox="1"/>
          <p:nvPr/>
        </p:nvSpPr>
        <p:spPr>
          <a:xfrm>
            <a:off x="581660" y="810260"/>
            <a:ext cx="6096000" cy="521970"/>
          </a:xfrm>
          <a:prstGeom prst="rect">
            <a:avLst/>
          </a:prstGeom>
          <a:noFill/>
        </p:spPr>
        <p:txBody>
          <a:bodyPr wrap="square" rtlCol="0" anchor="t">
            <a:spAutoFit/>
          </a:bodyPr>
          <a:p>
            <a:r>
              <a:rPr lang="en-US" altLang="zh-CN" sz="2800" b="1">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1</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、研究方向</a:t>
            </a:r>
            <a:endPar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sym typeface="+mn-ea"/>
            </a:endParaRPr>
          </a:p>
        </p:txBody>
      </p:sp>
      <p:sp>
        <p:nvSpPr>
          <p:cNvPr id="20" name="TextBox 3"/>
          <p:cNvSpPr txBox="1"/>
          <p:nvPr>
            <p:custDataLst>
              <p:tags r:id="rId1"/>
            </p:custDataLst>
          </p:nvPr>
        </p:nvSpPr>
        <p:spPr>
          <a:xfrm>
            <a:off x="5936932" y="6151492"/>
            <a:ext cx="2798445" cy="706755"/>
          </a:xfrm>
          <a:prstGeom prst="rect">
            <a:avLst/>
          </a:prstGeom>
          <a:noFill/>
        </p:spPr>
        <p:txBody>
          <a:bodyPr wrap="square" rtlCol="0">
            <a:spAutoFit/>
          </a:bodyPr>
          <a:p>
            <a:pPr algn="ctr"/>
            <a:r>
              <a:rPr lang="zh-CN" sz="2000" b="1" dirty="0">
                <a:solidFill>
                  <a:schemeClr val="tx1"/>
                </a:solidFill>
                <a:latin typeface="黑体" panose="02010609060101010101" pitchFamily="49" charset="-122"/>
                <a:ea typeface="黑体" panose="02010609060101010101" pitchFamily="49" charset="-122"/>
                <a:cs typeface="黑体" panose="02010609060101010101" pitchFamily="49" charset="-122"/>
              </a:rPr>
              <a:t>买买提热夏提</a:t>
            </a:r>
            <a:r>
              <a:rPr lang="en-US" altLang="zh-CN" sz="2000" b="1" dirty="0">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sz="2000" b="1" dirty="0">
                <a:solidFill>
                  <a:schemeClr val="tx1"/>
                </a:solidFill>
                <a:latin typeface="黑体" panose="02010609060101010101" pitchFamily="49" charset="-122"/>
                <a:ea typeface="黑体" panose="02010609060101010101" pitchFamily="49" charset="-122"/>
                <a:cs typeface="黑体" panose="02010609060101010101" pitchFamily="49" charset="-122"/>
              </a:rPr>
              <a:t>买买提</a:t>
            </a:r>
            <a:r>
              <a:rPr lang="zh-CN" sz="2000" b="1" dirty="0">
                <a:solidFill>
                  <a:schemeClr val="tx1"/>
                </a:solidFill>
                <a:latin typeface="黑体" panose="02010609060101010101" pitchFamily="49" charset="-122"/>
                <a:ea typeface="黑体" panose="02010609060101010101" pitchFamily="49" charset="-122"/>
                <a:cs typeface="黑体" panose="02010609060101010101" pitchFamily="49" charset="-122"/>
              </a:rPr>
              <a:t>  </a:t>
            </a:r>
            <a:endParaRPr lang="zh-CN" sz="2000"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ctr"/>
            <a:r>
              <a:rPr lang="zh-CN" sz="2000" b="1" dirty="0">
                <a:solidFill>
                  <a:schemeClr val="tx1"/>
                </a:solidFill>
                <a:latin typeface="黑体" panose="02010609060101010101" pitchFamily="49" charset="-122"/>
                <a:ea typeface="黑体" panose="02010609060101010101" pitchFamily="49" charset="-122"/>
                <a:cs typeface="黑体" panose="02010609060101010101" pitchFamily="49" charset="-122"/>
              </a:rPr>
              <a:t>副教授</a:t>
            </a:r>
            <a:endParaRPr lang="zh-CN" sz="2000"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27" name="组合 26"/>
          <p:cNvGrpSpPr/>
          <p:nvPr/>
        </p:nvGrpSpPr>
        <p:grpSpPr>
          <a:xfrm>
            <a:off x="6240145" y="1007110"/>
            <a:ext cx="5596255" cy="5196205"/>
            <a:chOff x="9256" y="1455"/>
            <a:chExt cx="8813" cy="8183"/>
          </a:xfrm>
        </p:grpSpPr>
        <p:pic>
          <p:nvPicPr>
            <p:cNvPr id="16" name="图片 15" descr="陈恒雷"/>
            <p:cNvPicPr>
              <a:picLocks noChangeAspect="1"/>
            </p:cNvPicPr>
            <p:nvPr>
              <p:custDataLst>
                <p:tags r:id="rId2"/>
              </p:custDataLst>
            </p:nvPr>
          </p:nvPicPr>
          <p:blipFill>
            <a:blip r:embed="rId3"/>
            <a:stretch>
              <a:fillRect/>
            </a:stretch>
          </p:blipFill>
          <p:spPr>
            <a:xfrm>
              <a:off x="9945" y="1471"/>
              <a:ext cx="2232" cy="3348"/>
            </a:xfrm>
            <a:prstGeom prst="rect">
              <a:avLst/>
            </a:prstGeom>
          </p:spPr>
        </p:pic>
        <p:pic>
          <p:nvPicPr>
            <p:cNvPr id="18" name="图片 17"/>
            <p:cNvPicPr>
              <a:picLocks noChangeAspect="1"/>
            </p:cNvPicPr>
            <p:nvPr>
              <p:custDataLst>
                <p:tags r:id="rId4"/>
              </p:custDataLst>
            </p:nvPr>
          </p:nvPicPr>
          <p:blipFill>
            <a:blip r:embed="rId5"/>
            <a:stretch>
              <a:fillRect/>
            </a:stretch>
          </p:blipFill>
          <p:spPr>
            <a:xfrm>
              <a:off x="14684" y="1455"/>
              <a:ext cx="2365" cy="3380"/>
            </a:xfrm>
            <a:prstGeom prst="rect">
              <a:avLst/>
            </a:prstGeom>
          </p:spPr>
        </p:pic>
        <p:sp>
          <p:nvSpPr>
            <p:cNvPr id="19" name="TextBox 3"/>
            <p:cNvSpPr txBox="1"/>
            <p:nvPr>
              <p:custDataLst>
                <p:tags r:id="rId6"/>
              </p:custDataLst>
            </p:nvPr>
          </p:nvSpPr>
          <p:spPr>
            <a:xfrm>
              <a:off x="13663" y="4835"/>
              <a:ext cx="4407" cy="1113"/>
            </a:xfrm>
            <a:prstGeom prst="rect">
              <a:avLst/>
            </a:prstGeom>
            <a:noFill/>
          </p:spPr>
          <p:txBody>
            <a:bodyPr wrap="square" rtlCol="0">
              <a:spAutoFit/>
            </a:bodyPr>
            <a:p>
              <a:pPr algn="ctr"/>
              <a:r>
                <a:rPr lang="zh-CN" sz="2000" b="1" dirty="0">
                  <a:solidFill>
                    <a:schemeClr val="tx1"/>
                  </a:solidFill>
                  <a:latin typeface="Times New Roman" panose="02020603050405020304" charset="0"/>
                  <a:ea typeface="黑体" panose="02010609060101010101" pitchFamily="49" charset="-122"/>
                </a:rPr>
                <a:t>冯光文  </a:t>
              </a:r>
              <a:r>
                <a:rPr lang="zh-CN" altLang="en-US" sz="2000" b="1" dirty="0" smtClean="0">
                  <a:solidFill>
                    <a:schemeClr val="tx1"/>
                  </a:solidFill>
                  <a:latin typeface="Times New Roman" panose="02020603050405020304" charset="0"/>
                  <a:ea typeface="黑体" panose="02010609060101010101" pitchFamily="49" charset="-122"/>
                </a:rPr>
                <a:t>教授</a:t>
              </a:r>
              <a:endParaRPr lang="en-US" altLang="zh-CN" sz="2000" b="1" dirty="0" smtClean="0">
                <a:solidFill>
                  <a:schemeClr val="tx1"/>
                </a:solidFill>
                <a:latin typeface="Times New Roman" panose="02020603050405020304" charset="0"/>
                <a:ea typeface="黑体" panose="02010609060101010101" pitchFamily="49" charset="-122"/>
              </a:endParaRPr>
            </a:p>
            <a:p>
              <a:pPr algn="ctr"/>
              <a:r>
                <a:rPr lang="zh-CN" sz="2000" b="1" dirty="0" smtClean="0">
                  <a:solidFill>
                    <a:schemeClr val="tx1"/>
                  </a:solidFill>
                  <a:latin typeface="Times New Roman" panose="02020603050405020304" charset="0"/>
                  <a:ea typeface="黑体" panose="02010609060101010101" pitchFamily="49" charset="-122"/>
                </a:rPr>
                <a:t>国家</a:t>
              </a:r>
              <a:r>
                <a:rPr lang="zh-CN" sz="2000" b="1" dirty="0">
                  <a:solidFill>
                    <a:schemeClr val="tx1"/>
                  </a:solidFill>
                  <a:latin typeface="Times New Roman" panose="02020603050405020304" charset="0"/>
                  <a:ea typeface="黑体" panose="02010609060101010101" pitchFamily="49" charset="-122"/>
                </a:rPr>
                <a:t>注册核安全工程师</a:t>
              </a:r>
              <a:endParaRPr lang="zh-CN" sz="2000" b="1" dirty="0">
                <a:solidFill>
                  <a:schemeClr val="tx1"/>
                </a:solidFill>
                <a:latin typeface="Times New Roman" panose="02020603050405020304" charset="0"/>
                <a:ea typeface="黑体" panose="02010609060101010101" pitchFamily="49" charset="-122"/>
              </a:endParaRPr>
            </a:p>
          </p:txBody>
        </p:sp>
        <p:pic>
          <p:nvPicPr>
            <p:cNvPr id="21" name="图片 20"/>
            <p:cNvPicPr>
              <a:picLocks noChangeAspect="1"/>
            </p:cNvPicPr>
            <p:nvPr>
              <p:custDataLst>
                <p:tags r:id="rId7"/>
              </p:custDataLst>
            </p:nvPr>
          </p:nvPicPr>
          <p:blipFill>
            <a:blip r:embed="rId8"/>
            <a:stretch>
              <a:fillRect/>
            </a:stretch>
          </p:blipFill>
          <p:spPr>
            <a:xfrm>
              <a:off x="10354" y="6214"/>
              <a:ext cx="2398" cy="3425"/>
            </a:xfrm>
            <a:prstGeom prst="rect">
              <a:avLst/>
            </a:prstGeom>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84" y="6199"/>
              <a:ext cx="2423" cy="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16"/>
            <p:cNvSpPr txBox="1"/>
            <p:nvPr>
              <p:custDataLst>
                <p:tags r:id="rId10"/>
              </p:custDataLst>
            </p:nvPr>
          </p:nvSpPr>
          <p:spPr>
            <a:xfrm>
              <a:off x="9256" y="5121"/>
              <a:ext cx="4407" cy="1113"/>
            </a:xfrm>
            <a:prstGeom prst="rect">
              <a:avLst/>
            </a:prstGeom>
            <a:noFill/>
          </p:spPr>
          <p:txBody>
            <a:bodyPr wrap="square" rtlCol="0">
              <a:spAutoFit/>
            </a:bodyPr>
            <a:p>
              <a:pPr algn="ctr"/>
              <a:r>
                <a:rPr lang="zh-CN" sz="2000" b="1" dirty="0">
                  <a:solidFill>
                    <a:schemeClr val="tx1"/>
                  </a:solidFill>
                  <a:latin typeface="Times New Roman" panose="02020603050405020304" charset="0"/>
                  <a:ea typeface="黑体" panose="02010609060101010101" pitchFamily="49" charset="-122"/>
                </a:rPr>
                <a:t>陈恒雷  教授</a:t>
              </a:r>
              <a:endParaRPr lang="zh-CN" sz="2000" b="1" dirty="0">
                <a:solidFill>
                  <a:schemeClr val="tx1"/>
                </a:solidFill>
                <a:latin typeface="Times New Roman" panose="02020603050405020304" charset="0"/>
                <a:ea typeface="黑体" panose="02010609060101010101" pitchFamily="49" charset="-122"/>
              </a:endParaRPr>
            </a:p>
            <a:p>
              <a:pPr algn="ctr"/>
              <a:r>
                <a:rPr lang="zh-CN" sz="2000" b="1" dirty="0">
                  <a:solidFill>
                    <a:schemeClr val="tx1"/>
                  </a:solidFill>
                  <a:latin typeface="Times New Roman" panose="02020603050405020304" charset="0"/>
                  <a:ea typeface="黑体" panose="02010609060101010101" pitchFamily="49" charset="-122"/>
                </a:rPr>
                <a:t>国家注册核安全工程师</a:t>
              </a:r>
              <a:endParaRPr lang="zh-CN" sz="2000" b="1" dirty="0">
                <a:solidFill>
                  <a:schemeClr val="tx1"/>
                </a:solidFill>
                <a:latin typeface="Times New Roman" panose="02020603050405020304" charset="0"/>
                <a:ea typeface="黑体" panose="02010609060101010101" pitchFamily="49" charset="-122"/>
              </a:endParaRPr>
            </a:p>
          </p:txBody>
        </p:sp>
      </p:grpSp>
      <p:sp>
        <p:nvSpPr>
          <p:cNvPr id="25" name="TextBox 3"/>
          <p:cNvSpPr txBox="1"/>
          <p:nvPr/>
        </p:nvSpPr>
        <p:spPr>
          <a:xfrm>
            <a:off x="8905874" y="6151491"/>
            <a:ext cx="2798445" cy="707886"/>
          </a:xfrm>
          <a:prstGeom prst="rect">
            <a:avLst/>
          </a:prstGeom>
          <a:noFill/>
        </p:spPr>
        <p:txBody>
          <a:bodyPr wrap="square" rtlCol="0">
            <a:spAutoFit/>
          </a:bodyPr>
          <a:p>
            <a:pPr algn="ctr"/>
            <a:r>
              <a:rPr lang="zh-CN" altLang="en-US" sz="2000" b="1" dirty="0" smtClean="0">
                <a:solidFill>
                  <a:schemeClr val="tx1"/>
                </a:solidFill>
                <a:latin typeface="黑体" panose="02010609060101010101" pitchFamily="49" charset="-122"/>
                <a:ea typeface="黑体" panose="02010609060101010101" pitchFamily="49" charset="-122"/>
                <a:cs typeface="黑体" panose="02010609060101010101" pitchFamily="49" charset="-122"/>
              </a:rPr>
              <a:t>李孟婷</a:t>
            </a:r>
            <a:endParaRPr lang="en-US" altLang="zh-CN" sz="2000" b="1" dirty="0" smtClean="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gn="ctr"/>
            <a:r>
              <a:rPr lang="zh-CN" altLang="en-US" sz="2000" b="1" dirty="0" smtClean="0">
                <a:latin typeface="黑体" panose="02010609060101010101" pitchFamily="49" charset="-122"/>
                <a:ea typeface="黑体" panose="02010609060101010101" pitchFamily="49" charset="-122"/>
                <a:cs typeface="黑体" panose="02010609060101010101" pitchFamily="49" charset="-122"/>
              </a:rPr>
              <a:t>博士</a:t>
            </a:r>
            <a:endParaRPr lang="zh-CN" sz="2000"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
        <p:nvSpPr>
          <p:cNvPr id="26" name="圆角矩形 25"/>
          <p:cNvSpPr/>
          <p:nvPr/>
        </p:nvSpPr>
        <p:spPr>
          <a:xfrm>
            <a:off x="251460" y="1670050"/>
            <a:ext cx="4960620" cy="3970655"/>
          </a:xfrm>
          <a:prstGeom prst="round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p>
            <a:pPr algn="ctr"/>
            <a:endParaRPr lang="zh-CN" alt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smtClean="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385445" y="957580"/>
            <a:ext cx="9567545" cy="460375"/>
          </a:xfrm>
          <a:prstGeom prst="rect">
            <a:avLst/>
          </a:prstGeom>
          <a:noFill/>
        </p:spPr>
        <p:txBody>
          <a:bodyPr wrap="square" rtlCol="0">
            <a:spAutoFit/>
          </a:bodyPr>
          <a:lstStyle/>
          <a:p>
            <a:r>
              <a:rPr lang="en-US" altLang="zh-CN" sz="2400" b="1" dirty="0">
                <a:solidFill>
                  <a:srgbClr val="FF0000"/>
                </a:solidFill>
                <a:latin typeface="方正小标宋_GBK" panose="03000509000000000000" charset="-122"/>
                <a:ea typeface="方正小标宋_GBK" panose="03000509000000000000" charset="-122"/>
                <a:cs typeface="方正小标宋_GBK" panose="03000509000000000000" charset="-122"/>
              </a:rPr>
              <a:t>1</a:t>
            </a:r>
            <a:r>
              <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、代表性论文（</a:t>
            </a:r>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rPr>
              <a:t>近几年</a:t>
            </a:r>
            <a:r>
              <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中科院</a:t>
            </a:r>
            <a:r>
              <a:rPr lang="en-US" altLang="zh-CN"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2</a:t>
            </a:r>
            <a:r>
              <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区及以上</a:t>
            </a:r>
            <a:r>
              <a:rPr lang="en-US" altLang="zh-CN"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10</a:t>
            </a:r>
            <a:r>
              <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余篇）</a:t>
            </a:r>
            <a:endPar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graphicFrame>
        <p:nvGraphicFramePr>
          <p:cNvPr id="4" name="表格 3"/>
          <p:cNvGraphicFramePr>
            <a:graphicFrameLocks noGrp="1"/>
          </p:cNvGraphicFramePr>
          <p:nvPr>
            <p:custDataLst>
              <p:tags r:id="rId1"/>
            </p:custDataLst>
          </p:nvPr>
        </p:nvGraphicFramePr>
        <p:xfrm>
          <a:off x="504825" y="1504315"/>
          <a:ext cx="11395075" cy="5186680"/>
        </p:xfrm>
        <a:graphic>
          <a:graphicData uri="http://schemas.openxmlformats.org/drawingml/2006/table">
            <a:tbl>
              <a:tblPr/>
              <a:tblGrid>
                <a:gridCol w="11395075"/>
              </a:tblGrid>
              <a:tr h="984250">
                <a:tc>
                  <a:txBody>
                    <a:bodyPr/>
                    <a:lstStyle/>
                    <a:p>
                      <a:pPr algn="l"/>
                      <a:r>
                        <a:rPr lang="en-US" sz="1400" b="1" dirty="0"/>
                        <a:t> [1] </a:t>
                      </a:r>
                      <a:r>
                        <a:rPr lang="en-US" sz="1400" b="1" dirty="0" smtClean="0"/>
                        <a:t>Feng G., Li</a:t>
                      </a:r>
                      <a:r>
                        <a:rPr lang="en-US" sz="1400" b="1" baseline="0" dirty="0" smtClean="0"/>
                        <a:t> H.. </a:t>
                      </a:r>
                      <a:r>
                        <a:rPr lang="en-US" altLang="zh-CN" sz="1400" b="1" kern="1200" dirty="0" smtClean="0">
                          <a:solidFill>
                            <a:schemeClr val="tx1"/>
                          </a:solidFill>
                          <a:latin typeface="+mn-lt"/>
                          <a:ea typeface="+mn-ea"/>
                          <a:cs typeface="+mn-cs"/>
                        </a:rPr>
                        <a:t>Strategy and mechanism for </a:t>
                      </a:r>
                      <a:r>
                        <a:rPr lang="en-US" altLang="zh-CN" sz="1400" b="1" kern="1200" dirty="0" err="1" smtClean="0">
                          <a:solidFill>
                            <a:schemeClr val="tx1"/>
                          </a:solidFill>
                          <a:latin typeface="+mn-lt"/>
                          <a:ea typeface="+mn-ea"/>
                          <a:cs typeface="+mn-cs"/>
                        </a:rPr>
                        <a:t>efffcient</a:t>
                      </a:r>
                      <a:r>
                        <a:rPr lang="en-US" altLang="zh-CN" sz="1400" b="1" kern="1200" dirty="0" smtClean="0">
                          <a:solidFill>
                            <a:schemeClr val="tx1"/>
                          </a:solidFill>
                          <a:latin typeface="+mn-lt"/>
                          <a:ea typeface="+mn-ea"/>
                          <a:cs typeface="+mn-cs"/>
                        </a:rPr>
                        <a:t> removal of uranium from alkaline uranium-containing wastewater (AUW) using </a:t>
                      </a:r>
                      <a:r>
                        <a:rPr lang="en-US" altLang="zh-CN" sz="1400" b="1" i="1" kern="1200" dirty="0" err="1" smtClean="0">
                          <a:solidFill>
                            <a:schemeClr val="tx1"/>
                          </a:solidFill>
                          <a:latin typeface="+mn-lt"/>
                          <a:ea typeface="+mn-ea"/>
                          <a:cs typeface="+mn-cs"/>
                        </a:rPr>
                        <a:t>Halomonas</a:t>
                      </a:r>
                      <a:r>
                        <a:rPr lang="en-US" altLang="zh-CN" sz="1400" b="1" i="1" kern="1200" dirty="0" smtClean="0">
                          <a:solidFill>
                            <a:schemeClr val="tx1"/>
                          </a:solidFill>
                          <a:latin typeface="+mn-lt"/>
                          <a:ea typeface="+mn-ea"/>
                          <a:cs typeface="+mn-cs"/>
                        </a:rPr>
                        <a:t> </a:t>
                      </a:r>
                      <a:r>
                        <a:rPr lang="en-US" altLang="zh-CN" sz="1400" b="1" i="1" kern="1200" dirty="0" err="1" smtClean="0">
                          <a:solidFill>
                            <a:schemeClr val="tx1"/>
                          </a:solidFill>
                          <a:latin typeface="+mn-lt"/>
                          <a:ea typeface="+mn-ea"/>
                          <a:cs typeface="+mn-cs"/>
                        </a:rPr>
                        <a:t>campaniensis</a:t>
                      </a:r>
                      <a:r>
                        <a:rPr lang="en-US" altLang="zh-CN" sz="1400" b="1" kern="1200" dirty="0" smtClean="0">
                          <a:solidFill>
                            <a:schemeClr val="tx1"/>
                          </a:solidFill>
                          <a:latin typeface="+mn-lt"/>
                          <a:ea typeface="+mn-ea"/>
                          <a:cs typeface="+mn-cs"/>
                        </a:rPr>
                        <a:t> JX-12. Process Safety and Environmental Protection, 2025, 202: 107746.</a:t>
                      </a:r>
                      <a:endParaRPr lang="en-US" sz="1400" b="1" kern="1200" dirty="0" smtClean="0">
                        <a:solidFill>
                          <a:schemeClr val="tx1"/>
                        </a:solidFill>
                        <a:latin typeface="+mn-lt"/>
                        <a:ea typeface="+mn-ea"/>
                        <a:cs typeface="+mn-cs"/>
                      </a:endParaRPr>
                    </a:p>
                    <a:p>
                      <a:pPr algn="l"/>
                      <a:r>
                        <a:rPr lang="en-US" sz="1400" b="1" kern="1200" dirty="0" smtClean="0">
                          <a:solidFill>
                            <a:schemeClr val="tx1"/>
                          </a:solidFill>
                          <a:latin typeface="+mn-lt"/>
                          <a:ea typeface="+mn-ea"/>
                          <a:cs typeface="+mn-cs"/>
                        </a:rPr>
                        <a:t> [2] Zhang K., Tang C., Chen H., Mao P., Feng G., </a:t>
                      </a:r>
                      <a:r>
                        <a:rPr lang="en-US" sz="1400" b="1" kern="1200" dirty="0" err="1" smtClean="0">
                          <a:solidFill>
                            <a:schemeClr val="tx1"/>
                          </a:solidFill>
                          <a:latin typeface="+mn-lt"/>
                          <a:ea typeface="+mn-ea"/>
                          <a:cs typeface="+mn-cs"/>
                        </a:rPr>
                        <a:t>Cai</a:t>
                      </a:r>
                      <a:r>
                        <a:rPr lang="en-US" sz="1400" b="1" kern="1200" dirty="0" smtClean="0">
                          <a:solidFill>
                            <a:schemeClr val="tx1"/>
                          </a:solidFill>
                          <a:latin typeface="+mn-lt"/>
                          <a:ea typeface="+mn-ea"/>
                          <a:cs typeface="+mn-cs"/>
                        </a:rPr>
                        <a:t> C.. </a:t>
                      </a:r>
                      <a:r>
                        <a:rPr lang="en-US" altLang="zh-CN" sz="1400" b="1" kern="1200" dirty="0" smtClean="0">
                          <a:solidFill>
                            <a:schemeClr val="tx1"/>
                          </a:solidFill>
                          <a:latin typeface="+mn-lt"/>
                          <a:ea typeface="+mn-ea"/>
                          <a:cs typeface="+mn-cs"/>
                        </a:rPr>
                        <a:t>Surface adsorption and </a:t>
                      </a:r>
                      <a:r>
                        <a:rPr lang="en-US" altLang="zh-CN" sz="1400" b="1" kern="1200" dirty="0" err="1" smtClean="0">
                          <a:solidFill>
                            <a:schemeClr val="tx1"/>
                          </a:solidFill>
                          <a:latin typeface="+mn-lt"/>
                          <a:ea typeface="+mn-ea"/>
                          <a:cs typeface="+mn-cs"/>
                        </a:rPr>
                        <a:t>bioreduction</a:t>
                      </a:r>
                      <a:r>
                        <a:rPr lang="en-US" altLang="zh-CN" sz="1400" b="1" kern="1200" dirty="0" smtClean="0">
                          <a:solidFill>
                            <a:schemeClr val="tx1"/>
                          </a:solidFill>
                          <a:latin typeface="+mn-lt"/>
                          <a:ea typeface="+mn-ea"/>
                          <a:cs typeface="+mn-cs"/>
                        </a:rPr>
                        <a:t> of uranium in low-concentration uranium-containing wastewater induced by </a:t>
                      </a:r>
                      <a:r>
                        <a:rPr lang="en-US" altLang="zh-CN" sz="1400" b="1" kern="1200" dirty="0" err="1" smtClean="0">
                          <a:solidFill>
                            <a:schemeClr val="tx1"/>
                          </a:solidFill>
                          <a:latin typeface="+mn-lt"/>
                          <a:ea typeface="+mn-ea"/>
                          <a:cs typeface="+mn-cs"/>
                        </a:rPr>
                        <a:t>Jonesia</a:t>
                      </a:r>
                      <a:r>
                        <a:rPr lang="en-US" altLang="zh-CN" sz="1400" b="1" kern="1200" dirty="0" smtClean="0">
                          <a:solidFill>
                            <a:schemeClr val="tx1"/>
                          </a:solidFill>
                          <a:latin typeface="+mn-lt"/>
                          <a:ea typeface="+mn-ea"/>
                          <a:cs typeface="+mn-cs"/>
                        </a:rPr>
                        <a:t> </a:t>
                      </a:r>
                      <a:r>
                        <a:rPr lang="en-US" altLang="zh-CN" sz="1400" b="1" kern="1200" dirty="0" err="1" smtClean="0">
                          <a:solidFill>
                            <a:schemeClr val="tx1"/>
                          </a:solidFill>
                          <a:latin typeface="+mn-lt"/>
                          <a:ea typeface="+mn-ea"/>
                          <a:cs typeface="+mn-cs"/>
                        </a:rPr>
                        <a:t>quinghaiensis</a:t>
                      </a:r>
                      <a:r>
                        <a:rPr lang="en-US" altLang="zh-CN" sz="1400" b="1" kern="1200" dirty="0" smtClean="0">
                          <a:solidFill>
                            <a:schemeClr val="tx1"/>
                          </a:solidFill>
                          <a:latin typeface="+mn-lt"/>
                          <a:ea typeface="+mn-ea"/>
                          <a:cs typeface="+mn-cs"/>
                        </a:rPr>
                        <a:t> ZFSY-01. Journal of Water Process Engineering, 2025, 70:</a:t>
                      </a:r>
                      <a:r>
                        <a:rPr lang="en-US" altLang="zh-CN" sz="1400" b="1" kern="1200" baseline="0" dirty="0" smtClean="0">
                          <a:solidFill>
                            <a:schemeClr val="tx1"/>
                          </a:solidFill>
                          <a:latin typeface="+mn-lt"/>
                          <a:ea typeface="+mn-ea"/>
                          <a:cs typeface="+mn-cs"/>
                        </a:rPr>
                        <a:t> </a:t>
                      </a:r>
                      <a:r>
                        <a:rPr lang="en-US" altLang="zh-CN" sz="1400" b="1" kern="1200" dirty="0" smtClean="0">
                          <a:solidFill>
                            <a:schemeClr val="tx1"/>
                          </a:solidFill>
                          <a:latin typeface="+mn-lt"/>
                          <a:ea typeface="+mn-ea"/>
                          <a:cs typeface="+mn-cs"/>
                        </a:rPr>
                        <a:t>107062.  </a:t>
                      </a:r>
                      <a:endParaRPr lang="en-US" sz="1400" b="1" kern="1200" dirty="0" smtClean="0">
                        <a:solidFill>
                          <a:schemeClr val="tx1"/>
                        </a:solidFill>
                        <a:latin typeface="+mn-lt"/>
                        <a:ea typeface="+mn-ea"/>
                        <a:cs typeface="+mn-cs"/>
                      </a:endParaRPr>
                    </a:p>
                  </a:txBody>
                  <a:tcPr marL="50015" marR="50015" marT="25008" marB="25008" anchor="ctr">
                    <a:lnL>
                      <a:noFill/>
                    </a:lnL>
                    <a:lnR>
                      <a:noFill/>
                    </a:lnR>
                    <a:lnT>
                      <a:noFill/>
                    </a:lnT>
                    <a:lnB>
                      <a:noFill/>
                    </a:lnB>
                    <a:solidFill>
                      <a:srgbClr val="FFFFFF"/>
                    </a:solidFill>
                  </a:tcPr>
                </a:tc>
              </a:tr>
              <a:tr h="2183130">
                <a:tc>
                  <a:txBody>
                    <a:bodyPr/>
                    <a:lstStyle/>
                    <a:p>
                      <a:pPr algn="l"/>
                      <a:r>
                        <a:rPr lang="en-US" sz="1400" b="1" dirty="0"/>
                        <a:t> </a:t>
                      </a:r>
                      <a:r>
                        <a:rPr lang="en-US" sz="1400" b="1" dirty="0" smtClean="0"/>
                        <a:t>[3] Li Q., Feng G., Chen H., </a:t>
                      </a:r>
                      <a:r>
                        <a:rPr lang="en-US" sz="1400" b="1" dirty="0" err="1" smtClean="0"/>
                        <a:t>Cai</a:t>
                      </a:r>
                      <a:r>
                        <a:rPr lang="en-US" sz="1400" b="1" dirty="0" smtClean="0"/>
                        <a:t> C., Mao P..</a:t>
                      </a:r>
                      <a:r>
                        <a:rPr lang="en-US" sz="1400" b="1" baseline="0" dirty="0" smtClean="0"/>
                        <a:t> </a:t>
                      </a:r>
                      <a:r>
                        <a:rPr lang="en-US" altLang="zh-CN" sz="1400" b="1" kern="1200" dirty="0" smtClean="0">
                          <a:solidFill>
                            <a:schemeClr val="tx1"/>
                          </a:solidFill>
                          <a:latin typeface="+mn-lt"/>
                          <a:ea typeface="+mn-ea"/>
                          <a:cs typeface="+mn-cs"/>
                        </a:rPr>
                        <a:t>Adsorption capacity and mechanism of uranium </a:t>
                      </a:r>
                      <a:r>
                        <a:rPr lang="en-US" altLang="zh-CN" sz="1400" b="1" i="1" kern="1200" dirty="0" smtClean="0">
                          <a:solidFill>
                            <a:schemeClr val="tx1"/>
                          </a:solidFill>
                          <a:latin typeface="+mn-lt"/>
                          <a:ea typeface="+mn-ea"/>
                          <a:cs typeface="+mn-cs"/>
                        </a:rPr>
                        <a:t>by Fusarium </a:t>
                      </a:r>
                      <a:r>
                        <a:rPr lang="en-US" altLang="zh-CN" sz="1400" b="1" i="1" kern="1200" dirty="0" err="1" smtClean="0">
                          <a:solidFill>
                            <a:schemeClr val="tx1"/>
                          </a:solidFill>
                          <a:latin typeface="+mn-lt"/>
                          <a:ea typeface="+mn-ea"/>
                          <a:cs typeface="+mn-cs"/>
                        </a:rPr>
                        <a:t>verticillioides</a:t>
                      </a:r>
                      <a:r>
                        <a:rPr lang="en-US" altLang="zh-CN" sz="1400" b="1" i="1" kern="1200" dirty="0" smtClean="0">
                          <a:solidFill>
                            <a:schemeClr val="tx1"/>
                          </a:solidFill>
                          <a:latin typeface="+mn-lt"/>
                          <a:ea typeface="+mn-ea"/>
                          <a:cs typeface="+mn-cs"/>
                        </a:rPr>
                        <a:t> </a:t>
                      </a:r>
                      <a:r>
                        <a:rPr lang="en-US" altLang="zh-CN" sz="1400" b="1" kern="1200" dirty="0" smtClean="0">
                          <a:solidFill>
                            <a:schemeClr val="tx1"/>
                          </a:solidFill>
                          <a:latin typeface="+mn-lt"/>
                          <a:ea typeface="+mn-ea"/>
                          <a:cs typeface="+mn-cs"/>
                        </a:rPr>
                        <a:t>HX-3 isolated from a uranium mining site. Applied Radiation and Isotopes, 2025, 222: 111857.</a:t>
                      </a:r>
                      <a:endParaRPr lang="en-US" altLang="zh-CN" sz="1400" b="1" kern="1200" dirty="0" smtClean="0">
                        <a:solidFill>
                          <a:schemeClr val="tx1"/>
                        </a:solidFill>
                        <a:latin typeface="+mn-lt"/>
                        <a:ea typeface="+mn-ea"/>
                        <a:cs typeface="+mn-cs"/>
                      </a:endParaRPr>
                    </a:p>
                    <a:p>
                      <a:pPr algn="l"/>
                      <a:r>
                        <a:rPr lang="en-US" sz="1400" b="1" dirty="0" smtClean="0"/>
                        <a:t> [4] Liu Q., Chen H., Feng G., Jing</a:t>
                      </a:r>
                      <a:r>
                        <a:rPr lang="en-US" sz="1400" b="1" baseline="0" dirty="0" smtClean="0"/>
                        <a:t> Q.. </a:t>
                      </a:r>
                      <a:r>
                        <a:rPr lang="en-US" sz="1400" b="1" dirty="0" err="1" smtClean="0"/>
                        <a:t>Thermoluminescence</a:t>
                      </a:r>
                      <a:r>
                        <a:rPr lang="en-US" sz="1400" b="1" dirty="0" smtClean="0"/>
                        <a:t> properti</a:t>
                      </a:r>
                      <a:r>
                        <a:rPr lang="en-US" sz="1400" b="1" kern="1200" dirty="0" smtClean="0">
                          <a:solidFill>
                            <a:schemeClr val="tx1"/>
                          </a:solidFill>
                          <a:latin typeface="+mn-lt"/>
                          <a:ea typeface="+mn-ea"/>
                          <a:cs typeface="+mn-cs"/>
                        </a:rPr>
                        <a:t>es of novel KSrPO4: Tm phosphor. </a:t>
                      </a:r>
                      <a:r>
                        <a:rPr lang="en-US" altLang="zh-CN" sz="1400" b="1" kern="1200" dirty="0" smtClean="0">
                          <a:solidFill>
                            <a:schemeClr val="tx1"/>
                          </a:solidFill>
                          <a:latin typeface="+mn-lt"/>
                          <a:ea typeface="+mn-ea"/>
                          <a:cs typeface="+mn-cs"/>
                        </a:rPr>
                        <a:t>Journal of Alloys and Compounds, 2025, 1014:</a:t>
                      </a:r>
                      <a:r>
                        <a:rPr lang="en-US" altLang="zh-CN" sz="1400" b="1" kern="1200" baseline="0" dirty="0" smtClean="0">
                          <a:solidFill>
                            <a:schemeClr val="tx1"/>
                          </a:solidFill>
                          <a:latin typeface="+mn-lt"/>
                          <a:ea typeface="+mn-ea"/>
                          <a:cs typeface="+mn-cs"/>
                        </a:rPr>
                        <a:t> </a:t>
                      </a:r>
                      <a:r>
                        <a:rPr lang="en-US" altLang="zh-CN" sz="1400" b="1" kern="1200" dirty="0" smtClean="0">
                          <a:solidFill>
                            <a:schemeClr val="tx1"/>
                          </a:solidFill>
                          <a:latin typeface="+mn-lt"/>
                          <a:ea typeface="+mn-ea"/>
                          <a:cs typeface="+mn-cs"/>
                        </a:rPr>
                        <a:t>178806.</a:t>
                      </a:r>
                      <a:endParaRPr lang="en-US" altLang="zh-CN" sz="1400" b="1" kern="1200" dirty="0" smtClean="0">
                        <a:solidFill>
                          <a:schemeClr val="tx1"/>
                        </a:solidFill>
                        <a:latin typeface="+mn-lt"/>
                        <a:ea typeface="+mn-ea"/>
                        <a:cs typeface="+mn-cs"/>
                      </a:endParaRPr>
                    </a:p>
                    <a:p>
                      <a:pPr algn="l"/>
                      <a:r>
                        <a:rPr lang="en-US" altLang="zh-CN" sz="1400" b="1" kern="1200" dirty="0" smtClean="0">
                          <a:solidFill>
                            <a:schemeClr val="tx1"/>
                          </a:solidFill>
                          <a:latin typeface="+mn-lt"/>
                          <a:ea typeface="+mn-ea"/>
                          <a:cs typeface="+mn-cs"/>
                        </a:rPr>
                        <a:t>[5] </a:t>
                      </a:r>
                      <a:r>
                        <a:rPr lang="en-US" altLang="zh-CN" sz="1400" b="1" kern="1200" dirty="0" err="1" smtClean="0">
                          <a:solidFill>
                            <a:schemeClr val="tx1"/>
                          </a:solidFill>
                          <a:latin typeface="+mn-lt"/>
                          <a:ea typeface="+mn-ea"/>
                          <a:cs typeface="+mn-cs"/>
                        </a:rPr>
                        <a:t>Xie</a:t>
                      </a:r>
                      <a:r>
                        <a:rPr lang="en-US" altLang="zh-CN" sz="1400" b="1" kern="1200" dirty="0" smtClean="0">
                          <a:solidFill>
                            <a:schemeClr val="tx1"/>
                          </a:solidFill>
                          <a:latin typeface="+mn-lt"/>
                          <a:ea typeface="+mn-ea"/>
                          <a:cs typeface="+mn-cs"/>
                        </a:rPr>
                        <a:t> G., Feng G., Li Q., Zhang K.,</a:t>
                      </a:r>
                      <a:r>
                        <a:rPr lang="en-US" altLang="zh-CN" sz="1400" b="1" kern="1200" baseline="0" dirty="0" smtClean="0">
                          <a:solidFill>
                            <a:schemeClr val="tx1"/>
                          </a:solidFill>
                          <a:latin typeface="+mn-lt"/>
                          <a:ea typeface="+mn-ea"/>
                          <a:cs typeface="+mn-cs"/>
                        </a:rPr>
                        <a:t> Tang C., Chen H., </a:t>
                      </a:r>
                      <a:r>
                        <a:rPr lang="en-US" altLang="zh-CN" sz="1400" b="1" kern="1200" baseline="0" dirty="0" err="1" smtClean="0">
                          <a:solidFill>
                            <a:schemeClr val="tx1"/>
                          </a:solidFill>
                          <a:latin typeface="+mn-lt"/>
                          <a:ea typeface="+mn-ea"/>
                          <a:cs typeface="+mn-cs"/>
                        </a:rPr>
                        <a:t>Cai</a:t>
                      </a:r>
                      <a:r>
                        <a:rPr lang="en-US" altLang="zh-CN" sz="1400" b="1" kern="1200" baseline="0" dirty="0" smtClean="0">
                          <a:solidFill>
                            <a:schemeClr val="tx1"/>
                          </a:solidFill>
                          <a:latin typeface="+mn-lt"/>
                          <a:ea typeface="+mn-ea"/>
                          <a:cs typeface="+mn-cs"/>
                        </a:rPr>
                        <a:t> C., Mao P.. </a:t>
                      </a:r>
                      <a:r>
                        <a:rPr lang="en-US" altLang="zh-CN" sz="1400" b="1" kern="1200" dirty="0" err="1" smtClean="0">
                          <a:solidFill>
                            <a:schemeClr val="tx1"/>
                          </a:solidFill>
                          <a:latin typeface="+mn-lt"/>
                          <a:ea typeface="+mn-ea"/>
                          <a:cs typeface="+mn-cs"/>
                        </a:rPr>
                        <a:t>Efffcient</a:t>
                      </a:r>
                      <a:r>
                        <a:rPr lang="en-US" altLang="zh-CN" sz="1400" b="1" kern="1200" dirty="0" smtClean="0">
                          <a:solidFill>
                            <a:schemeClr val="tx1"/>
                          </a:solidFill>
                          <a:latin typeface="+mn-lt"/>
                          <a:ea typeface="+mn-ea"/>
                          <a:cs typeface="+mn-cs"/>
                        </a:rPr>
                        <a:t> uranium sequestration ability and mechanism of live and inactivated strain of Streptomyces sp. HX-1 isolated from uranium wastewater. </a:t>
                      </a:r>
                      <a:r>
                        <a:rPr lang="fr-FR" altLang="zh-CN" sz="1400" b="1" kern="1200" dirty="0" smtClean="0">
                          <a:solidFill>
                            <a:schemeClr val="tx1"/>
                          </a:solidFill>
                          <a:latin typeface="+mn-lt"/>
                          <a:ea typeface="+mn-ea"/>
                          <a:cs typeface="+mn-cs"/>
                        </a:rPr>
                        <a:t>Environmental Pollution, 2024, 356: 124307. </a:t>
                      </a:r>
                      <a:endParaRPr lang="en-US" sz="1400" b="1" kern="1200" dirty="0" smtClean="0">
                        <a:solidFill>
                          <a:schemeClr val="tx1"/>
                        </a:solidFill>
                        <a:latin typeface="+mn-lt"/>
                        <a:ea typeface="+mn-ea"/>
                        <a:cs typeface="+mn-cs"/>
                      </a:endParaRPr>
                    </a:p>
                    <a:p>
                      <a:pPr algn="l"/>
                      <a:r>
                        <a:rPr lang="en-US" sz="1400" b="1" dirty="0" smtClean="0"/>
                        <a:t>[6] Feng G., </a:t>
                      </a:r>
                      <a:r>
                        <a:rPr lang="en-US" sz="1400" b="1" dirty="0"/>
                        <a:t>Yong </a:t>
                      </a:r>
                      <a:r>
                        <a:rPr lang="en-US" sz="1400" b="1" dirty="0" smtClean="0"/>
                        <a:t>J., </a:t>
                      </a:r>
                      <a:r>
                        <a:rPr lang="en-US" sz="1400" b="1" dirty="0"/>
                        <a:t>Liu </a:t>
                      </a:r>
                      <a:r>
                        <a:rPr lang="en-US" sz="1400" b="1" dirty="0" smtClean="0"/>
                        <a:t>Q., </a:t>
                      </a:r>
                      <a:r>
                        <a:rPr lang="en-US" sz="1400" b="1" dirty="0"/>
                        <a:t>Chen </a:t>
                      </a:r>
                      <a:r>
                        <a:rPr lang="en-US" sz="1400" b="1" dirty="0" smtClean="0"/>
                        <a:t>H., </a:t>
                      </a:r>
                      <a:r>
                        <a:rPr lang="en-US" sz="1400" b="1" dirty="0"/>
                        <a:t>Hu </a:t>
                      </a:r>
                      <a:r>
                        <a:rPr lang="en-US" sz="1400" b="1" dirty="0" smtClean="0"/>
                        <a:t>Y., </a:t>
                      </a:r>
                      <a:r>
                        <a:rPr lang="en-US" sz="1400" b="1" dirty="0"/>
                        <a:t>Mao </a:t>
                      </a:r>
                      <a:r>
                        <a:rPr lang="en-US" sz="1400" b="1" dirty="0" smtClean="0"/>
                        <a:t>P.. </a:t>
                      </a:r>
                      <a:r>
                        <a:rPr lang="en-US" sz="1400" b="1" dirty="0"/>
                        <a:t>Remedial effect and operating status of a decommissioned uranium mill tailings (UMT) repository: A </a:t>
                      </a:r>
                      <a:r>
                        <a:rPr lang="en-US" sz="1400" b="1" dirty="0" err="1"/>
                        <a:t>microecological</a:t>
                      </a:r>
                      <a:r>
                        <a:rPr lang="en-US" sz="1400" b="1" dirty="0"/>
                        <a:t> perspective based on bacterial community, </a:t>
                      </a:r>
                      <a:r>
                        <a:rPr lang="en-US" sz="1400" b="1" i="1" dirty="0"/>
                        <a:t>Journal of Environmental Management</a:t>
                      </a:r>
                      <a:r>
                        <a:rPr lang="en-US" sz="1400" b="1" dirty="0"/>
                        <a:t>, 2023, 340: </a:t>
                      </a:r>
                      <a:r>
                        <a:rPr lang="en-US" sz="1400" b="1" dirty="0" smtClean="0"/>
                        <a:t>117993.</a:t>
                      </a:r>
                      <a:endParaRPr lang="en-US" sz="1400" b="1" dirty="0" smtClean="0"/>
                    </a:p>
                    <a:p>
                      <a:pPr algn="l"/>
                      <a:r>
                        <a:rPr lang="en-US" altLang="zh-CN" sz="1400" b="1" kern="1200" dirty="0" smtClean="0">
                          <a:solidFill>
                            <a:schemeClr val="tx1"/>
                          </a:solidFill>
                          <a:latin typeface="+mn-lt"/>
                          <a:ea typeface="+mn-ea"/>
                          <a:cs typeface="+mn-cs"/>
                        </a:rPr>
                        <a:t>[7] Yin, Z.,  Chen,</a:t>
                      </a:r>
                      <a:r>
                        <a:rPr lang="en-US" altLang="zh-CN" sz="1400" b="1" kern="1200" baseline="0" dirty="0" smtClean="0">
                          <a:solidFill>
                            <a:schemeClr val="tx1"/>
                          </a:solidFill>
                          <a:latin typeface="+mn-lt"/>
                          <a:ea typeface="+mn-ea"/>
                          <a:cs typeface="+mn-cs"/>
                        </a:rPr>
                        <a:t> H., </a:t>
                      </a:r>
                      <a:r>
                        <a:rPr lang="en-US" altLang="zh-CN" sz="1400" b="1" kern="1200" dirty="0" smtClean="0">
                          <a:solidFill>
                            <a:schemeClr val="tx1"/>
                          </a:solidFill>
                          <a:latin typeface="+mn-lt"/>
                          <a:ea typeface="+mn-ea"/>
                          <a:cs typeface="+mn-cs"/>
                        </a:rPr>
                        <a:t>Feng G., Jing</a:t>
                      </a:r>
                      <a:r>
                        <a:rPr lang="en-US" altLang="zh-CN" sz="1400" b="1" kern="1200" baseline="0" dirty="0" smtClean="0">
                          <a:solidFill>
                            <a:schemeClr val="tx1"/>
                          </a:solidFill>
                          <a:latin typeface="+mn-lt"/>
                          <a:ea typeface="+mn-ea"/>
                          <a:cs typeface="+mn-cs"/>
                        </a:rPr>
                        <a:t> Q.,</a:t>
                      </a:r>
                      <a:r>
                        <a:rPr lang="en-US" altLang="zh-CN" sz="1400" b="1" kern="1200" dirty="0" smtClean="0">
                          <a:solidFill>
                            <a:schemeClr val="tx1"/>
                          </a:solidFill>
                          <a:latin typeface="+mn-lt"/>
                          <a:ea typeface="+mn-ea"/>
                          <a:cs typeface="+mn-cs"/>
                        </a:rPr>
                        <a:t> </a:t>
                      </a:r>
                      <a:r>
                        <a:rPr lang="en-US" altLang="zh-CN" sz="1400" b="1" kern="1200" dirty="0" err="1" smtClean="0">
                          <a:solidFill>
                            <a:schemeClr val="tx1"/>
                          </a:solidFill>
                          <a:latin typeface="+mn-lt"/>
                          <a:ea typeface="+mn-ea"/>
                          <a:cs typeface="+mn-cs"/>
                        </a:rPr>
                        <a:t>Muhetaier</a:t>
                      </a:r>
                      <a:r>
                        <a:rPr lang="en-US" altLang="zh-CN" sz="1400" b="1" kern="1200" baseline="0" dirty="0" smtClean="0">
                          <a:solidFill>
                            <a:schemeClr val="tx1"/>
                          </a:solidFill>
                          <a:latin typeface="+mn-lt"/>
                          <a:ea typeface="+mn-ea"/>
                          <a:cs typeface="+mn-cs"/>
                        </a:rPr>
                        <a:t> M..</a:t>
                      </a:r>
                      <a:r>
                        <a:rPr lang="en-US" altLang="zh-CN" sz="1400" b="1" kern="1200" dirty="0" smtClean="0">
                          <a:solidFill>
                            <a:schemeClr val="tx1"/>
                          </a:solidFill>
                          <a:latin typeface="+mn-lt"/>
                          <a:ea typeface="+mn-ea"/>
                          <a:cs typeface="+mn-cs"/>
                        </a:rPr>
                        <a:t> Study on the </a:t>
                      </a:r>
                      <a:r>
                        <a:rPr lang="en-US" altLang="zh-CN" sz="1400" b="1" kern="1200" dirty="0" err="1" smtClean="0">
                          <a:solidFill>
                            <a:schemeClr val="tx1"/>
                          </a:solidFill>
                          <a:latin typeface="+mn-lt"/>
                          <a:ea typeface="+mn-ea"/>
                          <a:cs typeface="+mn-cs"/>
                        </a:rPr>
                        <a:t>thermoluminescence</a:t>
                      </a:r>
                      <a:r>
                        <a:rPr lang="en-US" altLang="zh-CN" sz="1400" b="1" kern="1200" dirty="0" smtClean="0">
                          <a:solidFill>
                            <a:schemeClr val="tx1"/>
                          </a:solidFill>
                          <a:latin typeface="+mn-lt"/>
                          <a:ea typeface="+mn-ea"/>
                          <a:cs typeface="+mn-cs"/>
                        </a:rPr>
                        <a:t> and optically stimulated luminescence of LiMgPO4:Dy phosphors synthesized by different </a:t>
                      </a:r>
                      <a:r>
                        <a:rPr lang="en-US" altLang="zh-CN" sz="1400" b="1" kern="1200" dirty="0" err="1" smtClean="0">
                          <a:solidFill>
                            <a:schemeClr val="tx1"/>
                          </a:solidFill>
                          <a:latin typeface="+mn-lt"/>
                          <a:ea typeface="+mn-ea"/>
                          <a:cs typeface="+mn-cs"/>
                        </a:rPr>
                        <a:t>methods,Applied</a:t>
                      </a:r>
                      <a:r>
                        <a:rPr lang="en-US" altLang="zh-CN" sz="1400" b="1" kern="1200" dirty="0" smtClean="0">
                          <a:solidFill>
                            <a:schemeClr val="tx1"/>
                          </a:solidFill>
                          <a:latin typeface="+mn-lt"/>
                          <a:ea typeface="+mn-ea"/>
                          <a:cs typeface="+mn-cs"/>
                        </a:rPr>
                        <a:t> Radiation and Isotopes, 2023, 201: 110990.</a:t>
                      </a:r>
                      <a:endParaRPr lang="en-US" sz="1400" b="1" kern="1200" dirty="0">
                        <a:solidFill>
                          <a:schemeClr val="tx1"/>
                        </a:solidFill>
                        <a:latin typeface="+mn-lt"/>
                        <a:ea typeface="+mn-ea"/>
                        <a:cs typeface="+mn-cs"/>
                      </a:endParaRPr>
                    </a:p>
                  </a:txBody>
                  <a:tcPr marL="50015" marR="50015" marT="25008" marB="25008" anchor="ctr">
                    <a:lnL>
                      <a:noFill/>
                    </a:lnL>
                    <a:lnR>
                      <a:noFill/>
                    </a:lnR>
                    <a:lnT>
                      <a:noFill/>
                    </a:lnT>
                    <a:lnB>
                      <a:noFill/>
                    </a:lnB>
                    <a:solidFill>
                      <a:srgbClr val="FFFFFF"/>
                    </a:solidFill>
                  </a:tcPr>
                </a:tc>
              </a:tr>
              <a:tr h="175641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b="1" dirty="0" smtClean="0"/>
                        <a:t>[8] Feng </a:t>
                      </a:r>
                      <a:r>
                        <a:rPr lang="en-US" altLang="zh-CN" sz="1400" b="1" dirty="0" err="1" smtClean="0"/>
                        <a:t>Guangwen</a:t>
                      </a:r>
                      <a:r>
                        <a:rPr lang="en-US" altLang="zh-CN" sz="1400" b="1" dirty="0" smtClean="0"/>
                        <a:t>, Yong </a:t>
                      </a:r>
                      <a:r>
                        <a:rPr lang="en-US" altLang="zh-CN" sz="1400" b="1" dirty="0" err="1" smtClean="0"/>
                        <a:t>Jinlong</a:t>
                      </a:r>
                      <a:r>
                        <a:rPr lang="en-US" altLang="zh-CN" sz="1400" b="1" dirty="0" smtClean="0"/>
                        <a:t>, Liu qian, Chen </a:t>
                      </a:r>
                      <a:r>
                        <a:rPr lang="en-US" altLang="zh-CN" sz="1400" b="1" dirty="0" err="1" smtClean="0"/>
                        <a:t>Henglei</a:t>
                      </a:r>
                      <a:r>
                        <a:rPr lang="en-US" altLang="zh-CN" sz="1400" b="1" dirty="0" smtClean="0"/>
                        <a:t>, Mao </a:t>
                      </a:r>
                      <a:r>
                        <a:rPr lang="en-US" altLang="zh-CN" sz="1400" b="1" dirty="0" err="1" smtClean="0"/>
                        <a:t>Peihong</a:t>
                      </a:r>
                      <a:r>
                        <a:rPr lang="en-US" altLang="zh-CN" sz="1400" b="1" dirty="0" smtClean="0"/>
                        <a:t>. Response of soil microbial communities to natural radionuclides along specific-activity gradients. </a:t>
                      </a:r>
                      <a:r>
                        <a:rPr lang="en-US" altLang="zh-CN" sz="1400" b="1" i="1" dirty="0" smtClean="0"/>
                        <a:t>Ecotoxicology and Environmental Safety</a:t>
                      </a:r>
                      <a:r>
                        <a:rPr lang="en-US" altLang="zh-CN" sz="1400" b="1" dirty="0" smtClean="0"/>
                        <a:t>, 2022, 246: 114156.</a:t>
                      </a:r>
                      <a:endParaRPr lang="en-US" altLang="zh-CN" sz="1400" b="1" dirty="0" smtClean="0"/>
                    </a:p>
                    <a:p>
                      <a:pPr marL="0" marR="0" indent="0" algn="l" defTabSz="914400" rtl="0" eaLnBrk="1" fontAlgn="auto" latinLnBrk="0" hangingPunct="1">
                        <a:lnSpc>
                          <a:spcPct val="100000"/>
                        </a:lnSpc>
                        <a:spcBef>
                          <a:spcPts val="0"/>
                        </a:spcBef>
                        <a:spcAft>
                          <a:spcPts val="0"/>
                        </a:spcAft>
                        <a:buClrTx/>
                        <a:buSzTx/>
                        <a:buFontTx/>
                        <a:buNone/>
                        <a:defRPr/>
                      </a:pPr>
                      <a:r>
                        <a:rPr lang="en-US" altLang="zh-CN" sz="1400" b="1" dirty="0" smtClean="0"/>
                        <a:t>[9] Yong J., Liu Q., Wu B., Chen H., Feng G., Hu Y.. Measurement and spatial distribution pattern of natural radioactivity in a uranium tailings pond in Northwest China. </a:t>
                      </a:r>
                      <a:r>
                        <a:rPr lang="en-US" altLang="zh-CN" sz="1400" b="1" i="1" dirty="0" smtClean="0"/>
                        <a:t>Journal of Radiation Research and Applied Sciences</a:t>
                      </a:r>
                      <a:r>
                        <a:rPr lang="en-US" altLang="zh-CN" sz="1400" b="1" dirty="0" smtClean="0"/>
                        <a:t>, 2021, 14(1): 344-352.</a:t>
                      </a:r>
                      <a:endParaRPr lang="en-US" altLang="zh-CN" sz="1400" b="1" dirty="0" smtClean="0"/>
                    </a:p>
                    <a:p>
                      <a:pPr marL="0" marR="0" indent="0" algn="l" defTabSz="914400" rtl="0" eaLnBrk="1" fontAlgn="auto" latinLnBrk="0" hangingPunct="1">
                        <a:lnSpc>
                          <a:spcPct val="100000"/>
                        </a:lnSpc>
                        <a:spcBef>
                          <a:spcPts val="0"/>
                        </a:spcBef>
                        <a:spcAft>
                          <a:spcPts val="0"/>
                        </a:spcAft>
                        <a:buClrTx/>
                        <a:buSzTx/>
                        <a:buFontTx/>
                        <a:buNone/>
                        <a:defRPr/>
                      </a:pPr>
                      <a:r>
                        <a:rPr lang="en-US" altLang="zh-CN" sz="1400" b="1" dirty="0" smtClean="0"/>
                        <a:t>[10] </a:t>
                      </a:r>
                      <a:r>
                        <a:rPr lang="en-US" altLang="zh-CN" sz="1400" b="1" dirty="0" err="1" smtClean="0"/>
                        <a:t>Yilimiranmu</a:t>
                      </a:r>
                      <a:r>
                        <a:rPr lang="en-US" altLang="zh-CN" sz="1400" b="1" dirty="0" smtClean="0"/>
                        <a:t> </a:t>
                      </a:r>
                      <a:r>
                        <a:rPr lang="en-US" altLang="zh-CN" sz="1400" b="1" dirty="0" err="1" smtClean="0"/>
                        <a:t>Rouzhahong</a:t>
                      </a:r>
                      <a:r>
                        <a:rPr lang="en-US" altLang="zh-CN" sz="1400" b="1" dirty="0" smtClean="0"/>
                        <a:t>; </a:t>
                      </a:r>
                      <a:r>
                        <a:rPr lang="en-US" altLang="zh-CN" sz="1400" b="1" dirty="0" err="1" smtClean="0"/>
                        <a:t>Mariyemu</a:t>
                      </a:r>
                      <a:r>
                        <a:rPr lang="en-US" altLang="zh-CN" sz="1400" b="1" dirty="0" smtClean="0"/>
                        <a:t> </a:t>
                      </a:r>
                      <a:r>
                        <a:rPr lang="en-US" altLang="zh-CN" sz="1400" b="1" dirty="0" err="1" smtClean="0"/>
                        <a:t>Wushue</a:t>
                      </a:r>
                      <a:r>
                        <a:rPr lang="en-US" altLang="zh-CN" sz="1400" b="1" dirty="0" smtClean="0"/>
                        <a:t>; </a:t>
                      </a:r>
                      <a:r>
                        <a:rPr lang="en-US" altLang="zh-CN" sz="1400" b="1" dirty="0" err="1" smtClean="0"/>
                        <a:t>Mamatrishat</a:t>
                      </a:r>
                      <a:r>
                        <a:rPr lang="en-US" altLang="zh-CN" sz="1400" b="1" dirty="0" smtClean="0"/>
                        <a:t> </a:t>
                      </a:r>
                      <a:r>
                        <a:rPr lang="en-US" altLang="zh-CN" sz="1400" b="1" i="1" dirty="0" smtClean="0"/>
                        <a:t>et.al</a:t>
                      </a:r>
                      <a:r>
                        <a:rPr lang="en-US" altLang="zh-CN" sz="1400" b="1" dirty="0" smtClean="0"/>
                        <a:t>., First Principles Calculation for Photocatalytic Activity of GaAs </a:t>
                      </a:r>
                      <a:r>
                        <a:rPr lang="en-US" altLang="zh-CN" sz="1400" b="1" kern="1200" dirty="0" smtClean="0">
                          <a:solidFill>
                            <a:schemeClr val="tx1"/>
                          </a:solidFill>
                          <a:latin typeface="+mn-lt"/>
                          <a:ea typeface="+mn-ea"/>
                          <a:cs typeface="+mn-cs"/>
                        </a:rPr>
                        <a:t>Monolayer, Scientific Reports, 2020, 10(1): 9597. </a:t>
                      </a:r>
                      <a:endParaRPr lang="en-US" altLang="zh-CN" sz="14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400" b="1" dirty="0" smtClean="0"/>
                    </a:p>
                    <a:p>
                      <a:pPr algn="l"/>
                      <a:endParaRPr lang="en-US" sz="1400" b="1" dirty="0"/>
                    </a:p>
                  </a:txBody>
                  <a:tcPr marL="50015" marR="50015" marT="25008" marB="25008" anchor="ctr">
                    <a:lnL>
                      <a:noFill/>
                    </a:lnL>
                    <a:lnR>
                      <a:noFill/>
                    </a:lnR>
                    <a:lnT>
                      <a:noFill/>
                    </a:lnT>
                    <a:lnB>
                      <a:noFill/>
                    </a:lnB>
                    <a:solidFill>
                      <a:srgbClr val="FFFFFF"/>
                    </a:solidFill>
                  </a:tcPr>
                </a:tc>
              </a:tr>
              <a:tr h="262890">
                <a:tc>
                  <a:txBody>
                    <a:bodyPr/>
                    <a:lstStyle/>
                    <a:p>
                      <a:pPr algn="l"/>
                      <a:endParaRPr lang="en-US" sz="1400" dirty="0"/>
                    </a:p>
                  </a:txBody>
                  <a:tcPr marL="50015" marR="50015" marT="25008" marB="25008" anchor="ctr">
                    <a:lnL>
                      <a:noFill/>
                    </a:lnL>
                    <a:lnR>
                      <a:noFill/>
                    </a:lnR>
                    <a:lnT>
                      <a:noFill/>
                    </a:lnT>
                    <a:lnB>
                      <a:noFill/>
                    </a:lnB>
                    <a:solidFill>
                      <a:srgbClr val="FFFFFF"/>
                    </a:solidFill>
                  </a:tcPr>
                </a:tc>
              </a:tr>
            </a:tbl>
          </a:graphicData>
        </a:graphic>
      </p:graphicFrame>
      <p:sp>
        <p:nvSpPr>
          <p:cNvPr id="6" name="文本框 5"/>
          <p:cNvSpPr txBox="1"/>
          <p:nvPr/>
        </p:nvSpPr>
        <p:spPr>
          <a:xfrm>
            <a:off x="83820" y="43229"/>
            <a:ext cx="12191999" cy="645160"/>
          </a:xfrm>
          <a:prstGeom prst="rect">
            <a:avLst/>
          </a:prstGeom>
          <a:noFill/>
        </p:spPr>
        <p:txBody>
          <a:bodyPr wrap="square" rtlCol="0">
            <a:spAutoFit/>
            <a:scene3d>
              <a:camera prst="orthographicFront"/>
              <a:lightRig rig="threePt" dir="t"/>
            </a:scene3d>
          </a:bodyPr>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七</a:t>
            </a:r>
            <a:r>
              <a:rPr lang="zh-CN" altLang="en-US" sz="3600" b="1" dirty="0" smtClean="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放射生态与辐射技术科研团队</a:t>
            </a:r>
            <a:endPar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smtClean="0">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385445" y="1015131"/>
            <a:ext cx="4064000" cy="460375"/>
          </a:xfrm>
          <a:prstGeom prst="rect">
            <a:avLst/>
          </a:prstGeom>
          <a:noFill/>
        </p:spPr>
        <p:txBody>
          <a:bodyPr wrap="square" rtlCol="0">
            <a:spAutoFit/>
          </a:bodyPr>
          <a:lstStyle/>
          <a:p>
            <a:r>
              <a:rPr lang="en-US" altLang="zh-CN" sz="2400" b="1" dirty="0">
                <a:solidFill>
                  <a:srgbClr val="FF0000"/>
                </a:solidFill>
                <a:latin typeface="方正小标宋_GBK" panose="03000509000000000000" charset="-122"/>
                <a:ea typeface="方正小标宋_GBK" panose="03000509000000000000" charset="-122"/>
                <a:cs typeface="方正小标宋_GBK" panose="03000509000000000000" charset="-122"/>
              </a:rPr>
              <a:t>2</a:t>
            </a:r>
            <a:r>
              <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、项目（近年来）</a:t>
            </a:r>
            <a:endPar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sp>
        <p:nvSpPr>
          <p:cNvPr id="8" name="文本框 8"/>
          <p:cNvSpPr txBox="1"/>
          <p:nvPr/>
        </p:nvSpPr>
        <p:spPr>
          <a:xfrm>
            <a:off x="537844" y="1488005"/>
            <a:ext cx="11224227" cy="5386090"/>
          </a:xfrm>
          <a:prstGeom prst="rect">
            <a:avLst/>
          </a:prstGeom>
          <a:noFill/>
        </p:spPr>
        <p:txBody>
          <a:bodyPr wrap="square" rtlCol="0">
            <a:spAutoFit/>
          </a:bodyPr>
          <a:lstStyle/>
          <a:p>
            <a:r>
              <a:rPr lang="zh-CN" altLang="en-US"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国家级：</a:t>
            </a:r>
            <a:endParaRPr lang="en-US" altLang="zh-CN" b="1" dirty="0" smtClean="0">
              <a:latin typeface="方正小标宋_GBK" panose="03000509000000000000" charset="-122"/>
              <a:ea typeface="方正小标宋_GBK" panose="03000509000000000000" charset="-122"/>
              <a:cs typeface="方正小标宋_GBK" panose="03000509000000000000" charset="-122"/>
            </a:endParaRPr>
          </a:p>
          <a:p>
            <a:r>
              <a:rPr lang="en-US" altLang="zh-CN" sz="1400" dirty="0"/>
              <a:t>[1] </a:t>
            </a:r>
            <a:r>
              <a:rPr lang="zh-CN" altLang="en-US" sz="1400" dirty="0"/>
              <a:t>“高k材料MOSFET沟道电子迁移率的增强研究”，国家自然科学基金地区项目（No. </a:t>
            </a:r>
            <a:r>
              <a:rPr lang="zh-CN" altLang="en-US" sz="1400" dirty="0" smtClean="0"/>
              <a:t>61366001），</a:t>
            </a:r>
            <a:r>
              <a:rPr lang="zh-CN" altLang="en-US" sz="1400" dirty="0"/>
              <a:t>2014.01.</a:t>
            </a:r>
            <a:r>
              <a:rPr lang="zh-CN" altLang="en-US" sz="1400" dirty="0" smtClean="0"/>
              <a:t>01-2017</a:t>
            </a:r>
            <a:r>
              <a:rPr lang="zh-CN" altLang="en-US" sz="1400" dirty="0"/>
              <a:t>.12.31，44万，项目</a:t>
            </a:r>
            <a:r>
              <a:rPr lang="zh-CN" altLang="en-US" sz="1400" dirty="0" smtClean="0"/>
              <a:t>负责人（买买提热夏提</a:t>
            </a:r>
            <a:r>
              <a:rPr lang="en-US" altLang="zh-CN" sz="1400" dirty="0" smtClean="0"/>
              <a:t>·</a:t>
            </a:r>
            <a:r>
              <a:rPr lang="zh-CN" altLang="en-US" sz="1400" dirty="0" smtClean="0"/>
              <a:t>买买提），结</a:t>
            </a:r>
            <a:r>
              <a:rPr lang="zh-CN" altLang="en-US" sz="1400" dirty="0"/>
              <a:t>题</a:t>
            </a:r>
            <a:r>
              <a:rPr lang="zh-CN" altLang="en-US" sz="1400" dirty="0" smtClean="0"/>
              <a:t>；</a:t>
            </a:r>
            <a:endParaRPr lang="en-US" altLang="zh-CN" sz="1400" dirty="0" smtClean="0"/>
          </a:p>
          <a:p>
            <a:r>
              <a:rPr lang="en-US" altLang="zh-CN" sz="1400" dirty="0" smtClean="0"/>
              <a:t>[2] </a:t>
            </a:r>
            <a:r>
              <a:rPr lang="en-US" altLang="zh-CN" sz="1400" dirty="0"/>
              <a:t>] </a:t>
            </a:r>
            <a:r>
              <a:rPr lang="zh-CN" altLang="en-US" sz="1400" dirty="0" smtClean="0"/>
              <a:t>“</a:t>
            </a:r>
            <a:r>
              <a:rPr lang="zh-CN" altLang="en-US" sz="1400" dirty="0"/>
              <a:t>新疆砂岩型铀矿中微生物群落适应性机制及铀污染修复潜能菌株</a:t>
            </a:r>
            <a:r>
              <a:rPr lang="zh-CN" altLang="en-US" sz="1400" dirty="0" smtClean="0"/>
              <a:t>研究”</a:t>
            </a:r>
            <a:r>
              <a:rPr lang="zh-CN" altLang="en-US" sz="1400" dirty="0"/>
              <a:t>，国家自然科学基金地区项目（No. </a:t>
            </a:r>
            <a:r>
              <a:rPr lang="en-US" altLang="zh-CN" sz="1400" dirty="0" smtClean="0"/>
              <a:t>32060292</a:t>
            </a:r>
            <a:r>
              <a:rPr lang="zh-CN" altLang="en-US" sz="1400" dirty="0" smtClean="0"/>
              <a:t>），20</a:t>
            </a:r>
            <a:r>
              <a:rPr lang="en-US" altLang="zh-CN" sz="1400" dirty="0" smtClean="0"/>
              <a:t>21</a:t>
            </a:r>
            <a:r>
              <a:rPr lang="zh-CN" altLang="en-US" sz="1400" dirty="0" smtClean="0"/>
              <a:t>.</a:t>
            </a:r>
            <a:r>
              <a:rPr lang="zh-CN" altLang="en-US" sz="1400" dirty="0"/>
              <a:t>01.01-</a:t>
            </a:r>
            <a:r>
              <a:rPr lang="zh-CN" altLang="en-US" sz="1400" dirty="0" smtClean="0"/>
              <a:t>20</a:t>
            </a:r>
            <a:r>
              <a:rPr lang="en-US" altLang="zh-CN" sz="1400" dirty="0" smtClean="0"/>
              <a:t>24</a:t>
            </a:r>
            <a:r>
              <a:rPr lang="zh-CN" altLang="en-US" sz="1400" dirty="0" smtClean="0"/>
              <a:t>.</a:t>
            </a:r>
            <a:r>
              <a:rPr lang="zh-CN" altLang="en-US" sz="1400" dirty="0"/>
              <a:t>12.31</a:t>
            </a:r>
            <a:r>
              <a:rPr lang="zh-CN" altLang="en-US" sz="1400" dirty="0" smtClean="0"/>
              <a:t>，</a:t>
            </a:r>
            <a:r>
              <a:rPr lang="en-US" altLang="zh-CN" sz="1400" dirty="0" smtClean="0"/>
              <a:t>36</a:t>
            </a:r>
            <a:r>
              <a:rPr lang="zh-CN" altLang="en-US" sz="1400" dirty="0" smtClean="0"/>
              <a:t>万</a:t>
            </a:r>
            <a:r>
              <a:rPr lang="zh-CN" altLang="en-US" sz="1400" dirty="0"/>
              <a:t>，项目</a:t>
            </a:r>
            <a:r>
              <a:rPr lang="zh-CN" altLang="en-US" sz="1400" dirty="0" smtClean="0"/>
              <a:t>负责人（冯光文），结</a:t>
            </a:r>
            <a:r>
              <a:rPr lang="zh-CN" altLang="en-US" sz="1400" dirty="0"/>
              <a:t>题；</a:t>
            </a:r>
            <a:endParaRPr lang="en-US" altLang="zh-CN" sz="1400" dirty="0"/>
          </a:p>
          <a:p>
            <a:r>
              <a:rPr lang="zh-CN" altLang="en-US" b="1" dirty="0">
                <a:solidFill>
                  <a:srgbClr val="FF0000"/>
                </a:solidFill>
                <a:latin typeface="方正小标宋_GBK" panose="03000509000000000000" charset="-122"/>
                <a:ea typeface="方正小标宋_GBK" panose="03000509000000000000" charset="-122"/>
                <a:cs typeface="方正小标宋_GBK" panose="03000509000000000000" charset="-122"/>
              </a:rPr>
              <a:t>自治区级</a:t>
            </a:r>
            <a:r>
              <a:rPr lang="zh-CN" altLang="en-US" b="1" dirty="0">
                <a:latin typeface="方正小标宋_GBK" panose="03000509000000000000" charset="-122"/>
                <a:ea typeface="方正小标宋_GBK" panose="03000509000000000000" charset="-122"/>
                <a:cs typeface="方正小标宋_GBK" panose="03000509000000000000" charset="-122"/>
              </a:rPr>
              <a:t>：</a:t>
            </a:r>
            <a:endParaRPr lang="en-US" altLang="zh-CN" b="1" dirty="0">
              <a:latin typeface="方正小标宋_GBK" panose="03000509000000000000" charset="-122"/>
              <a:ea typeface="方正小标宋_GBK" panose="03000509000000000000" charset="-122"/>
              <a:cs typeface="方正小标宋_GBK" panose="03000509000000000000" charset="-122"/>
            </a:endParaRPr>
          </a:p>
          <a:p>
            <a:r>
              <a:rPr lang="en-US" altLang="zh-CN" sz="1400" dirty="0" smtClean="0"/>
              <a:t>[1] </a:t>
            </a:r>
            <a:r>
              <a:rPr lang="zh-CN" altLang="en-US" sz="1400" dirty="0" smtClean="0"/>
              <a:t>“二氧化钛光催化材料对印染废水光催化高效降解机制研究”, 自治区科技计划项目（自然科学基金）（No. </a:t>
            </a:r>
            <a:r>
              <a:rPr lang="en-US" altLang="zh-CN" sz="1400" dirty="0" smtClean="0"/>
              <a:t>2025D01C45</a:t>
            </a:r>
            <a:r>
              <a:rPr lang="zh-CN" altLang="en-US" sz="1400" dirty="0" smtClean="0"/>
              <a:t>），202</a:t>
            </a:r>
            <a:r>
              <a:rPr lang="en-US" altLang="zh-CN" sz="1400" dirty="0" smtClean="0"/>
              <a:t>5</a:t>
            </a:r>
            <a:r>
              <a:rPr lang="zh-CN" altLang="en-US" sz="1400" dirty="0" smtClean="0"/>
              <a:t>.0</a:t>
            </a:r>
            <a:r>
              <a:rPr lang="en-US" altLang="zh-CN" sz="1400" dirty="0" smtClean="0"/>
              <a:t>9</a:t>
            </a:r>
            <a:r>
              <a:rPr lang="zh-CN" altLang="en-US" sz="1400" dirty="0" smtClean="0"/>
              <a:t>.01 - 202</a:t>
            </a:r>
            <a:r>
              <a:rPr lang="en-US" altLang="zh-CN" sz="1400" dirty="0" smtClean="0"/>
              <a:t>8</a:t>
            </a:r>
            <a:r>
              <a:rPr lang="zh-CN" altLang="en-US" sz="1400" dirty="0" smtClean="0"/>
              <a:t>.0</a:t>
            </a:r>
            <a:r>
              <a:rPr lang="en-US" altLang="zh-CN" sz="1400" dirty="0" smtClean="0"/>
              <a:t>8</a:t>
            </a:r>
            <a:r>
              <a:rPr lang="zh-CN" altLang="en-US" sz="1400" dirty="0" smtClean="0"/>
              <a:t>.31，</a:t>
            </a:r>
            <a:r>
              <a:rPr lang="en-US" altLang="zh-CN" sz="1400" dirty="0" smtClean="0"/>
              <a:t>10</a:t>
            </a:r>
            <a:r>
              <a:rPr lang="zh-CN" altLang="en-US" sz="1400" dirty="0" smtClean="0"/>
              <a:t>万，项目负责人</a:t>
            </a:r>
            <a:r>
              <a:rPr lang="zh-CN" altLang="en-US" sz="1400" dirty="0"/>
              <a:t>（买买提热夏提</a:t>
            </a:r>
            <a:r>
              <a:rPr lang="en-US" altLang="zh-CN" sz="1400" dirty="0"/>
              <a:t>·</a:t>
            </a:r>
            <a:r>
              <a:rPr lang="zh-CN" altLang="en-US" sz="1400" dirty="0"/>
              <a:t>买买</a:t>
            </a:r>
            <a:r>
              <a:rPr lang="zh-CN" altLang="en-US" sz="1400" dirty="0" smtClean="0"/>
              <a:t>提），在研；</a:t>
            </a:r>
            <a:endParaRPr lang="zh-CN" altLang="en-US" sz="1400" dirty="0" smtClean="0"/>
          </a:p>
          <a:p>
            <a:r>
              <a:rPr lang="en-US" altLang="zh-CN" sz="1400" dirty="0" smtClean="0"/>
              <a:t>[</a:t>
            </a:r>
            <a:r>
              <a:rPr lang="en-US" altLang="zh-CN" sz="1400" dirty="0"/>
              <a:t>2] </a:t>
            </a:r>
            <a:r>
              <a:rPr lang="en-US" altLang="zh-CN" sz="1400" dirty="0" smtClean="0"/>
              <a:t> </a:t>
            </a:r>
            <a:r>
              <a:rPr lang="zh-CN" altLang="en-US" sz="1400" dirty="0"/>
              <a:t>“铀矿冶废水中微生物基材料筛选及对铀的脱除机制研究”</a:t>
            </a:r>
            <a:r>
              <a:rPr lang="zh-CN" altLang="en-US" sz="1400" dirty="0" smtClean="0"/>
              <a:t>，自治区自然科学基金</a:t>
            </a:r>
            <a:r>
              <a:rPr lang="zh-CN" altLang="en-US" sz="1400" dirty="0"/>
              <a:t>面上</a:t>
            </a:r>
            <a:r>
              <a:rPr lang="zh-CN" altLang="en-US" sz="1400" dirty="0" smtClean="0"/>
              <a:t>项目</a:t>
            </a:r>
            <a:r>
              <a:rPr lang="zh-CN" altLang="en-US" sz="1400" dirty="0"/>
              <a:t>（No. </a:t>
            </a:r>
            <a:r>
              <a:rPr lang="en-US" altLang="zh-CN" sz="1400" dirty="0" smtClean="0"/>
              <a:t>2023D01C25</a:t>
            </a:r>
            <a:r>
              <a:rPr lang="zh-CN" altLang="en-US" sz="1400" dirty="0" smtClean="0"/>
              <a:t>），20</a:t>
            </a:r>
            <a:r>
              <a:rPr lang="en-US" altLang="zh-CN" sz="1400" dirty="0" smtClean="0"/>
              <a:t>23</a:t>
            </a:r>
            <a:r>
              <a:rPr lang="zh-CN" altLang="en-US" sz="1400" dirty="0" smtClean="0"/>
              <a:t>.</a:t>
            </a:r>
            <a:r>
              <a:rPr lang="en-US" altLang="zh-CN" sz="1400" dirty="0" smtClean="0"/>
              <a:t>09</a:t>
            </a:r>
            <a:r>
              <a:rPr lang="zh-CN" altLang="en-US" sz="1400" dirty="0" smtClean="0"/>
              <a:t>.</a:t>
            </a:r>
            <a:r>
              <a:rPr lang="zh-CN" altLang="en-US" sz="1400" dirty="0"/>
              <a:t>01-20</a:t>
            </a:r>
            <a:r>
              <a:rPr lang="en-US" altLang="zh-CN" sz="1400" dirty="0" smtClean="0"/>
              <a:t>26</a:t>
            </a:r>
            <a:r>
              <a:rPr lang="zh-CN" altLang="en-US" sz="1400" dirty="0" smtClean="0"/>
              <a:t>.</a:t>
            </a:r>
            <a:r>
              <a:rPr lang="en-US" altLang="zh-CN" sz="1400" dirty="0" smtClean="0"/>
              <a:t>08</a:t>
            </a:r>
            <a:r>
              <a:rPr lang="zh-CN" altLang="en-US" sz="1400" dirty="0" smtClean="0"/>
              <a:t>.</a:t>
            </a:r>
            <a:r>
              <a:rPr lang="zh-CN" altLang="en-US" sz="1400" dirty="0"/>
              <a:t>31</a:t>
            </a:r>
            <a:r>
              <a:rPr lang="zh-CN" altLang="en-US" sz="1400" dirty="0" smtClean="0"/>
              <a:t>，</a:t>
            </a:r>
            <a:r>
              <a:rPr lang="en-US" altLang="zh-CN" sz="1400" dirty="0" smtClean="0"/>
              <a:t>10</a:t>
            </a:r>
            <a:r>
              <a:rPr lang="zh-CN" altLang="en-US" sz="1400" dirty="0" smtClean="0"/>
              <a:t>万</a:t>
            </a:r>
            <a:r>
              <a:rPr lang="zh-CN" altLang="en-US" sz="1400" dirty="0"/>
              <a:t>，项目</a:t>
            </a:r>
            <a:r>
              <a:rPr lang="zh-CN" altLang="en-US" sz="1400" dirty="0" smtClean="0"/>
              <a:t>负责人（冯光文），在研；</a:t>
            </a:r>
            <a:endParaRPr lang="en-US" altLang="zh-CN" sz="1400" dirty="0" smtClean="0"/>
          </a:p>
          <a:p>
            <a:r>
              <a:rPr lang="en-US" altLang="zh-CN" sz="1400" dirty="0" smtClean="0"/>
              <a:t>[3]  </a:t>
            </a:r>
            <a:r>
              <a:rPr lang="zh-CN" altLang="en-US" sz="1400" dirty="0" smtClean="0"/>
              <a:t>“稀土元素</a:t>
            </a:r>
            <a:r>
              <a:rPr lang="zh-CN" altLang="en-US" sz="1400" dirty="0"/>
              <a:t>掺杂的</a:t>
            </a:r>
            <a:r>
              <a:rPr lang="en-US" altLang="zh-CN" sz="1400" dirty="0"/>
              <a:t>LiMgPO4</a:t>
            </a:r>
            <a:r>
              <a:rPr lang="zh-CN" altLang="en-US" sz="1400" dirty="0"/>
              <a:t>辐射剂量特性研究及其辐射剂量计研制</a:t>
            </a:r>
            <a:r>
              <a:rPr lang="zh-CN" altLang="en-US" sz="1400" dirty="0" smtClean="0"/>
              <a:t>”</a:t>
            </a:r>
            <a:r>
              <a:rPr lang="zh-CN" altLang="en-US" sz="1400" dirty="0"/>
              <a:t>，自治区自然科学基金面上项目（No. </a:t>
            </a:r>
            <a:r>
              <a:rPr lang="en-US" altLang="zh-CN" sz="1400" dirty="0" smtClean="0"/>
              <a:t>2021D01C51</a:t>
            </a:r>
            <a:r>
              <a:rPr lang="zh-CN" altLang="en-US" sz="1400" dirty="0" smtClean="0"/>
              <a:t>），</a:t>
            </a:r>
            <a:r>
              <a:rPr lang="zh-CN" altLang="en-US" sz="1400" dirty="0"/>
              <a:t>20</a:t>
            </a:r>
            <a:r>
              <a:rPr lang="en-US" altLang="zh-CN" sz="1400" dirty="0" smtClean="0"/>
              <a:t>22</a:t>
            </a:r>
            <a:r>
              <a:rPr lang="zh-CN" altLang="en-US" sz="1400" dirty="0" smtClean="0"/>
              <a:t>.</a:t>
            </a:r>
            <a:r>
              <a:rPr lang="en-US" altLang="zh-CN" sz="1400" dirty="0" smtClean="0"/>
              <a:t>04</a:t>
            </a:r>
            <a:r>
              <a:rPr lang="zh-CN" altLang="en-US" sz="1400" dirty="0" smtClean="0"/>
              <a:t>-</a:t>
            </a:r>
            <a:r>
              <a:rPr lang="zh-CN" altLang="en-US" sz="1400" dirty="0"/>
              <a:t>20</a:t>
            </a:r>
            <a:r>
              <a:rPr lang="en-US" altLang="zh-CN" sz="1400" dirty="0" smtClean="0"/>
              <a:t>25</a:t>
            </a:r>
            <a:r>
              <a:rPr lang="zh-CN" altLang="en-US" sz="1400" dirty="0" smtClean="0"/>
              <a:t>.</a:t>
            </a:r>
            <a:r>
              <a:rPr lang="en-US" altLang="zh-CN" sz="1400" dirty="0" smtClean="0"/>
              <a:t>04</a:t>
            </a:r>
            <a:r>
              <a:rPr lang="zh-CN" altLang="en-US" sz="1400" dirty="0" smtClean="0"/>
              <a:t>，</a:t>
            </a:r>
            <a:r>
              <a:rPr lang="en-US" altLang="zh-CN" sz="1400" dirty="0" smtClean="0"/>
              <a:t>7</a:t>
            </a:r>
            <a:r>
              <a:rPr lang="zh-CN" altLang="en-US" sz="1400" dirty="0" smtClean="0"/>
              <a:t>万</a:t>
            </a:r>
            <a:r>
              <a:rPr lang="zh-CN" altLang="en-US" sz="1400" dirty="0"/>
              <a:t>，项目负责人</a:t>
            </a:r>
            <a:r>
              <a:rPr lang="zh-CN" altLang="en-US" sz="1400" dirty="0" smtClean="0"/>
              <a:t>（陈恒雷），结</a:t>
            </a:r>
            <a:r>
              <a:rPr lang="zh-CN" altLang="en-US" sz="1400" dirty="0"/>
              <a:t>题</a:t>
            </a:r>
            <a:r>
              <a:rPr lang="zh-CN" altLang="en-US" sz="1400" dirty="0" smtClean="0"/>
              <a:t>；</a:t>
            </a:r>
            <a:endParaRPr lang="en-US" altLang="zh-CN" sz="1400" dirty="0" smtClean="0"/>
          </a:p>
          <a:p>
            <a:r>
              <a:rPr lang="zh-CN" altLang="en-US" sz="1400" dirty="0" smtClean="0"/>
              <a:t>[</a:t>
            </a:r>
            <a:r>
              <a:rPr lang="en-US" altLang="zh-CN" sz="1400" dirty="0" smtClean="0"/>
              <a:t>4</a:t>
            </a:r>
            <a:r>
              <a:rPr lang="zh-CN" altLang="en-US" sz="1400" dirty="0" smtClean="0"/>
              <a:t>]</a:t>
            </a:r>
            <a:r>
              <a:rPr lang="zh-CN" altLang="en-US" sz="1400" dirty="0"/>
              <a:t>“新型柔性二氧化钛复合光催化材料的制备及其性能研究”, 自治区科技计划项目（自然科学基金）（No. 202102120004），2021.06.01 - 2024.05.31，7万</a:t>
            </a:r>
            <a:r>
              <a:rPr lang="zh-CN" altLang="en-US" sz="1400" dirty="0" smtClean="0"/>
              <a:t>，</a:t>
            </a:r>
            <a:r>
              <a:rPr lang="zh-CN" altLang="en-US" sz="1400" dirty="0"/>
              <a:t>项目</a:t>
            </a:r>
            <a:r>
              <a:rPr lang="zh-CN" altLang="en-US" sz="1400" dirty="0" smtClean="0"/>
              <a:t>负责人（</a:t>
            </a:r>
            <a:r>
              <a:rPr lang="zh-CN" altLang="en-US" sz="1400" dirty="0"/>
              <a:t>买买提热夏提</a:t>
            </a:r>
            <a:r>
              <a:rPr lang="en-US" altLang="zh-CN" sz="1400" dirty="0"/>
              <a:t>·</a:t>
            </a:r>
            <a:r>
              <a:rPr lang="zh-CN" altLang="en-US" sz="1400" dirty="0"/>
              <a:t>买买提），结题；</a:t>
            </a:r>
            <a:endParaRPr lang="zh-CN" altLang="en-US" sz="1400" dirty="0"/>
          </a:p>
          <a:p>
            <a:r>
              <a:rPr lang="zh-CN" altLang="en-US" sz="1400" dirty="0"/>
              <a:t>[</a:t>
            </a:r>
            <a:r>
              <a:rPr lang="en-US" altLang="zh-CN" sz="1400" dirty="0"/>
              <a:t>5</a:t>
            </a:r>
            <a:r>
              <a:rPr lang="zh-CN" altLang="en-US" sz="1400" dirty="0"/>
              <a:t>]“铁酸铋薄膜磁性和光学性能的改善研究”, 自治区科技计划项目（少数民族特培项目）（No. 2020640010），2020.01.01 - 2022.12.31，5万</a:t>
            </a:r>
            <a:r>
              <a:rPr lang="zh-CN" altLang="en-US" sz="1400" dirty="0" smtClean="0"/>
              <a:t>，</a:t>
            </a:r>
            <a:r>
              <a:rPr lang="zh-CN" altLang="en-US" sz="1400" dirty="0"/>
              <a:t>项目</a:t>
            </a:r>
            <a:r>
              <a:rPr lang="zh-CN" altLang="en-US" sz="1400" dirty="0" smtClean="0"/>
              <a:t>负责人（</a:t>
            </a:r>
            <a:r>
              <a:rPr lang="zh-CN" altLang="en-US" sz="1400" dirty="0"/>
              <a:t>买买提热夏提</a:t>
            </a:r>
            <a:r>
              <a:rPr lang="en-US" altLang="zh-CN" sz="1400" dirty="0"/>
              <a:t>·</a:t>
            </a:r>
            <a:r>
              <a:rPr lang="zh-CN" altLang="en-US" sz="1400" dirty="0"/>
              <a:t>买买提</a:t>
            </a:r>
            <a:r>
              <a:rPr lang="zh-CN" altLang="en-US" sz="1400" dirty="0" smtClean="0"/>
              <a:t>），结</a:t>
            </a:r>
            <a:r>
              <a:rPr lang="zh-CN" altLang="en-US" sz="1400" dirty="0"/>
              <a:t>题</a:t>
            </a:r>
            <a:r>
              <a:rPr lang="zh-CN" altLang="en-US" sz="1400" dirty="0" smtClean="0"/>
              <a:t>；</a:t>
            </a:r>
            <a:endParaRPr lang="en-US" altLang="zh-CN" sz="1400" dirty="0" smtClean="0"/>
          </a:p>
          <a:p>
            <a:r>
              <a:rPr lang="zh-CN" altLang="en-US" sz="1400" dirty="0" smtClean="0"/>
              <a:t>[</a:t>
            </a:r>
            <a:r>
              <a:rPr lang="en-US" altLang="zh-CN" sz="1400" dirty="0" smtClean="0"/>
              <a:t>6</a:t>
            </a:r>
            <a:r>
              <a:rPr lang="zh-CN" altLang="en-US" sz="1400" dirty="0" smtClean="0"/>
              <a:t>]“</a:t>
            </a:r>
            <a:r>
              <a:rPr lang="zh-CN" altLang="en-US" sz="1400" dirty="0"/>
              <a:t>低能氮离子注入裂盖马鞍菌全基因组突变的分子</a:t>
            </a:r>
            <a:r>
              <a:rPr lang="zh-CN" altLang="en-US" sz="1400" dirty="0" smtClean="0"/>
              <a:t>机制”</a:t>
            </a:r>
            <a:r>
              <a:rPr lang="zh-CN" altLang="en-US" sz="1400" dirty="0"/>
              <a:t>, 自治区科技计划项目（自然科学基金）（No. </a:t>
            </a:r>
            <a:r>
              <a:rPr lang="zh-CN" altLang="en-US" sz="1400" dirty="0" smtClean="0"/>
              <a:t>20</a:t>
            </a:r>
            <a:r>
              <a:rPr lang="en-US" altLang="zh-CN" sz="1400" dirty="0" smtClean="0"/>
              <a:t>17D</a:t>
            </a:r>
            <a:r>
              <a:rPr lang="zh-CN" altLang="en-US" sz="1400" dirty="0" smtClean="0"/>
              <a:t>0</a:t>
            </a:r>
            <a:r>
              <a:rPr lang="en-US" altLang="zh-CN" sz="1400" dirty="0" smtClean="0"/>
              <a:t>1C057</a:t>
            </a:r>
            <a:r>
              <a:rPr lang="zh-CN" altLang="en-US" sz="1400" dirty="0" smtClean="0"/>
              <a:t>），20</a:t>
            </a:r>
            <a:r>
              <a:rPr lang="en-US" altLang="zh-CN" sz="1400" dirty="0" smtClean="0"/>
              <a:t>17</a:t>
            </a:r>
            <a:r>
              <a:rPr lang="zh-CN" altLang="en-US" sz="1400" dirty="0" smtClean="0"/>
              <a:t>.0</a:t>
            </a:r>
            <a:r>
              <a:rPr lang="en-US" altLang="zh-CN" sz="1400" dirty="0" smtClean="0"/>
              <a:t>7</a:t>
            </a:r>
            <a:r>
              <a:rPr lang="zh-CN" altLang="en-US" sz="1400" dirty="0" smtClean="0"/>
              <a:t> </a:t>
            </a:r>
            <a:r>
              <a:rPr lang="zh-CN" altLang="en-US" sz="1400" dirty="0"/>
              <a:t>- </a:t>
            </a:r>
            <a:r>
              <a:rPr lang="zh-CN" altLang="en-US" sz="1400" dirty="0" smtClean="0"/>
              <a:t>202</a:t>
            </a:r>
            <a:r>
              <a:rPr lang="en-US" altLang="zh-CN" sz="1400" dirty="0" smtClean="0"/>
              <a:t>0</a:t>
            </a:r>
            <a:r>
              <a:rPr lang="zh-CN" altLang="en-US" sz="1400" dirty="0" smtClean="0"/>
              <a:t>.0</a:t>
            </a:r>
            <a:r>
              <a:rPr lang="en-US" altLang="zh-CN" sz="1400" dirty="0" smtClean="0"/>
              <a:t>6</a:t>
            </a:r>
            <a:r>
              <a:rPr lang="zh-CN" altLang="en-US" sz="1400" dirty="0" smtClean="0"/>
              <a:t>，</a:t>
            </a:r>
            <a:r>
              <a:rPr lang="zh-CN" altLang="en-US" sz="1400" dirty="0"/>
              <a:t>7万</a:t>
            </a:r>
            <a:r>
              <a:rPr lang="zh-CN" altLang="en-US" sz="1400" dirty="0" smtClean="0"/>
              <a:t>，</a:t>
            </a:r>
            <a:r>
              <a:rPr lang="zh-CN" altLang="en-US" sz="1400" dirty="0"/>
              <a:t>项目负责人（陈恒雷），</a:t>
            </a:r>
            <a:r>
              <a:rPr lang="zh-CN" altLang="en-US" sz="1400" dirty="0" smtClean="0"/>
              <a:t>结</a:t>
            </a:r>
            <a:r>
              <a:rPr lang="zh-CN" altLang="en-US" sz="1400" dirty="0"/>
              <a:t>题；</a:t>
            </a:r>
            <a:endParaRPr lang="zh-CN" altLang="en-US" sz="1400" dirty="0"/>
          </a:p>
          <a:p>
            <a:endParaRPr lang="en-US" altLang="zh-CN" sz="1400" dirty="0" smtClean="0">
              <a:solidFill>
                <a:srgbClr val="FF0000"/>
              </a:solidFill>
            </a:endParaRPr>
          </a:p>
          <a:p>
            <a:r>
              <a:rPr lang="zh-CN" altLang="en-US" b="1" dirty="0">
                <a:solidFill>
                  <a:srgbClr val="FF0000"/>
                </a:solidFill>
                <a:latin typeface="方正小标宋_GBK" panose="03000509000000000000" charset="-122"/>
                <a:ea typeface="方正小标宋_GBK" panose="03000509000000000000" charset="-122"/>
                <a:cs typeface="方正小标宋_GBK" panose="03000509000000000000" charset="-122"/>
              </a:rPr>
              <a:t>师市级：</a:t>
            </a:r>
            <a:endParaRPr lang="en-US" altLang="zh-CN" b="1" dirty="0">
              <a:solidFill>
                <a:srgbClr val="FF0000"/>
              </a:solidFill>
              <a:latin typeface="方正小标宋_GBK" panose="03000509000000000000" charset="-122"/>
              <a:ea typeface="方正小标宋_GBK" panose="03000509000000000000" charset="-122"/>
              <a:cs typeface="方正小标宋_GBK" panose="03000509000000000000" charset="-122"/>
            </a:endParaRPr>
          </a:p>
          <a:p>
            <a:r>
              <a:rPr lang="en-US" altLang="zh-CN" sz="1400" dirty="0"/>
              <a:t>[1] </a:t>
            </a:r>
            <a:r>
              <a:rPr lang="zh-CN" altLang="en-US" sz="1400" dirty="0"/>
              <a:t>“阿拉尔市沙尘天气与工业污染源对城市大气环境质量的影响及大气颗粒物溯源关键技术</a:t>
            </a:r>
            <a:r>
              <a:rPr lang="zh-CN" altLang="en-US" sz="1400" dirty="0" smtClean="0"/>
              <a:t>研究”</a:t>
            </a:r>
            <a:r>
              <a:rPr lang="zh-CN" altLang="en-US" sz="1400" dirty="0"/>
              <a:t>, </a:t>
            </a:r>
            <a:r>
              <a:rPr lang="zh-CN" altLang="en-US" sz="1400" dirty="0" smtClean="0"/>
              <a:t>兵团科技</a:t>
            </a:r>
            <a:r>
              <a:rPr lang="zh-CN" altLang="en-US" sz="1400" dirty="0"/>
              <a:t>计划</a:t>
            </a:r>
            <a:r>
              <a:rPr lang="zh-CN" altLang="en-US" sz="1400" dirty="0" smtClean="0"/>
              <a:t>项目（</a:t>
            </a:r>
            <a:r>
              <a:rPr lang="zh-CN" altLang="en-US" sz="1400" dirty="0"/>
              <a:t>No. </a:t>
            </a:r>
            <a:r>
              <a:rPr lang="en-US" altLang="zh-CN" sz="1400" dirty="0"/>
              <a:t>2025D01C45</a:t>
            </a:r>
            <a:r>
              <a:rPr lang="zh-CN" altLang="en-US" sz="1400" dirty="0"/>
              <a:t>），</a:t>
            </a:r>
            <a:r>
              <a:rPr lang="zh-CN" altLang="en-US" sz="1400" dirty="0" smtClean="0"/>
              <a:t>202</a:t>
            </a:r>
            <a:r>
              <a:rPr lang="en-US" altLang="zh-CN" sz="1400" dirty="0" smtClean="0"/>
              <a:t>2</a:t>
            </a:r>
            <a:r>
              <a:rPr lang="zh-CN" altLang="en-US" sz="1400" dirty="0" smtClean="0"/>
              <a:t>.0</a:t>
            </a:r>
            <a:r>
              <a:rPr lang="en-US" altLang="zh-CN" sz="1400" dirty="0" smtClean="0"/>
              <a:t>1</a:t>
            </a:r>
            <a:r>
              <a:rPr lang="zh-CN" altLang="en-US" sz="1400" dirty="0" smtClean="0"/>
              <a:t>.</a:t>
            </a:r>
            <a:r>
              <a:rPr lang="zh-CN" altLang="en-US" sz="1400" dirty="0"/>
              <a:t>01 - </a:t>
            </a:r>
            <a:r>
              <a:rPr lang="zh-CN" altLang="en-US" sz="1400" dirty="0" smtClean="0"/>
              <a:t>202</a:t>
            </a:r>
            <a:r>
              <a:rPr lang="en-US" altLang="zh-CN" sz="1400" dirty="0"/>
              <a:t>4</a:t>
            </a:r>
            <a:r>
              <a:rPr lang="zh-CN" altLang="en-US" sz="1400" dirty="0" smtClean="0"/>
              <a:t>.</a:t>
            </a:r>
            <a:r>
              <a:rPr lang="en-US" altLang="zh-CN" sz="1400" dirty="0" smtClean="0"/>
              <a:t>12</a:t>
            </a:r>
            <a:r>
              <a:rPr lang="zh-CN" altLang="en-US" sz="1400" dirty="0" smtClean="0"/>
              <a:t>.</a:t>
            </a:r>
            <a:r>
              <a:rPr lang="zh-CN" altLang="en-US" sz="1400" dirty="0"/>
              <a:t>31</a:t>
            </a:r>
            <a:r>
              <a:rPr lang="zh-CN" altLang="en-US" sz="1400" dirty="0" smtClean="0"/>
              <a:t>，</a:t>
            </a:r>
            <a:r>
              <a:rPr lang="en-US" altLang="zh-CN" sz="1400" dirty="0" smtClean="0"/>
              <a:t>32.9</a:t>
            </a:r>
            <a:r>
              <a:rPr lang="zh-CN" altLang="en-US" sz="1400" dirty="0" smtClean="0"/>
              <a:t>万</a:t>
            </a:r>
            <a:r>
              <a:rPr lang="zh-CN" altLang="en-US" sz="1400" dirty="0"/>
              <a:t>，项目负责人</a:t>
            </a:r>
            <a:r>
              <a:rPr lang="zh-CN" altLang="en-US" sz="1400" dirty="0" smtClean="0"/>
              <a:t>（冯光文），结题；</a:t>
            </a:r>
            <a:endParaRPr lang="en-US" altLang="zh-CN" sz="1400" dirty="0" smtClean="0"/>
          </a:p>
          <a:p>
            <a:endParaRPr lang="zh-CN" altLang="en-US" sz="2400" b="1" dirty="0">
              <a:latin typeface="方正小标宋_GBK" panose="03000509000000000000" charset="-122"/>
              <a:ea typeface="方正小标宋_GBK" panose="03000509000000000000" charset="-122"/>
              <a:cs typeface="方正小标宋_GBK" panose="03000509000000000000" charset="-122"/>
            </a:endParaRPr>
          </a:p>
        </p:txBody>
      </p:sp>
      <p:sp>
        <p:nvSpPr>
          <p:cNvPr id="4" name="文本框 3"/>
          <p:cNvSpPr txBox="1"/>
          <p:nvPr/>
        </p:nvSpPr>
        <p:spPr>
          <a:xfrm>
            <a:off x="223520" y="78789"/>
            <a:ext cx="12191999" cy="645160"/>
          </a:xfrm>
          <a:prstGeom prst="rect">
            <a:avLst/>
          </a:prstGeom>
          <a:noFill/>
        </p:spPr>
        <p:txBody>
          <a:bodyPr wrap="square" rtlCol="0">
            <a:spAutoFit/>
            <a:scene3d>
              <a:camera prst="orthographicFront"/>
              <a:lightRig rig="threePt" dir="t"/>
            </a:scene3d>
          </a:bodyPr>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七</a:t>
            </a:r>
            <a:r>
              <a:rPr lang="zh-CN" altLang="en-US" sz="3600" b="1" dirty="0" smtClean="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放射生态与辐射技术科研团队</a:t>
            </a:r>
            <a:endPar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smtClean="0">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385445" y="1015131"/>
            <a:ext cx="4064000" cy="460375"/>
          </a:xfrm>
          <a:prstGeom prst="rect">
            <a:avLst/>
          </a:prstGeom>
          <a:noFill/>
        </p:spPr>
        <p:txBody>
          <a:bodyPr wrap="square" rtlCol="0">
            <a:spAutoFit/>
          </a:bodyPr>
          <a:lstStyle/>
          <a:p>
            <a:r>
              <a:rPr lang="en-US" altLang="zh-CN"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3</a:t>
            </a:r>
            <a:r>
              <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、获奖</a:t>
            </a:r>
            <a:endPar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sp>
        <p:nvSpPr>
          <p:cNvPr id="8" name="文本框 8"/>
          <p:cNvSpPr txBox="1"/>
          <p:nvPr/>
        </p:nvSpPr>
        <p:spPr>
          <a:xfrm>
            <a:off x="537844" y="1488005"/>
            <a:ext cx="11224227" cy="2214880"/>
          </a:xfrm>
          <a:prstGeom prst="rect">
            <a:avLst/>
          </a:prstGeom>
          <a:noFill/>
        </p:spPr>
        <p:txBody>
          <a:bodyPr wrap="square" rtlCol="0">
            <a:spAutoFit/>
          </a:bodyPr>
          <a:lstStyle/>
          <a:p>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rPr>
              <a:t>自治区</a:t>
            </a:r>
            <a:r>
              <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级：</a:t>
            </a:r>
            <a:endPar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endParaRPr>
          </a:p>
          <a:p>
            <a:endParaRPr lang="en-US" altLang="zh-CN" b="1" dirty="0" smtClean="0">
              <a:latin typeface="方正小标宋_GBK" panose="03000509000000000000" charset="-122"/>
              <a:ea typeface="方正小标宋_GBK" panose="03000509000000000000" charset="-122"/>
              <a:cs typeface="方正小标宋_GBK" panose="03000509000000000000" charset="-122"/>
            </a:endParaRPr>
          </a:p>
          <a:p>
            <a:pPr>
              <a:lnSpc>
                <a:spcPct val="150000"/>
              </a:lnSpc>
            </a:pPr>
            <a:r>
              <a:rPr lang="en-US" altLang="zh-CN" sz="2400" b="1" dirty="0">
                <a:latin typeface="方正小标宋_GBK" panose="03000509000000000000" charset="-122"/>
                <a:ea typeface="方正小标宋_GBK" panose="03000509000000000000" charset="-122"/>
                <a:cs typeface="方正小标宋_GBK" panose="03000509000000000000" charset="-122"/>
              </a:rPr>
              <a:t>[1] </a:t>
            </a:r>
            <a:r>
              <a:rPr lang="zh-CN" altLang="en-US" sz="2400" b="1" dirty="0" smtClean="0">
                <a:latin typeface="方正小标宋_GBK" panose="03000509000000000000" charset="-122"/>
                <a:ea typeface="方正小标宋_GBK" panose="03000509000000000000" charset="-122"/>
                <a:cs typeface="方正小标宋_GBK" panose="03000509000000000000" charset="-122"/>
              </a:rPr>
              <a:t>冯光文</a:t>
            </a:r>
            <a:r>
              <a:rPr lang="en-US" altLang="zh-CN" sz="2400" b="1" dirty="0">
                <a:latin typeface="方正小标宋_GBK" panose="03000509000000000000" charset="-122"/>
                <a:ea typeface="方正小标宋_GBK" panose="03000509000000000000" charset="-122"/>
                <a:cs typeface="方正小标宋_GBK" panose="03000509000000000000" charset="-122"/>
              </a:rPr>
              <a:t>(3/9); </a:t>
            </a:r>
            <a:r>
              <a:rPr lang="zh-CN" altLang="en-US" sz="2400" b="1" dirty="0">
                <a:latin typeface="方正小标宋_GBK" panose="03000509000000000000" charset="-122"/>
                <a:ea typeface="方正小标宋_GBK" panose="03000509000000000000" charset="-122"/>
                <a:cs typeface="方正小标宋_GBK" panose="03000509000000000000" charset="-122"/>
              </a:rPr>
              <a:t>伴生放射性煤矿分类标准及其放射性污染综合防治研究</a:t>
            </a: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新疆维吾尔自治区人民政府</a:t>
            </a: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科技进步</a:t>
            </a: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省部二等奖</a:t>
            </a: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en-US" altLang="zh-CN" sz="2400" b="1" dirty="0" smtClean="0">
                <a:latin typeface="方正小标宋_GBK" panose="03000509000000000000" charset="-122"/>
                <a:ea typeface="方正小标宋_GBK" panose="03000509000000000000" charset="-122"/>
                <a:cs typeface="方正小标宋_GBK" panose="03000509000000000000" charset="-122"/>
              </a:rPr>
              <a:t>2015</a:t>
            </a:r>
            <a:r>
              <a:rPr lang="en-US" altLang="zh-CN" sz="2400" b="1" dirty="0">
                <a:latin typeface="方正小标宋_GBK" panose="03000509000000000000" charset="-122"/>
                <a:ea typeface="方正小标宋_GBK" panose="03000509000000000000" charset="-122"/>
                <a:cs typeface="方正小标宋_GBK" panose="03000509000000000000" charset="-122"/>
              </a:rPr>
              <a:t>.</a:t>
            </a:r>
            <a:endParaRPr lang="en-US" altLang="zh-CN" sz="2400" b="1" dirty="0" smtClean="0">
              <a:latin typeface="方正小标宋_GBK" panose="03000509000000000000" charset="-122"/>
              <a:ea typeface="方正小标宋_GBK" panose="03000509000000000000" charset="-122"/>
              <a:cs typeface="方正小标宋_GBK" panose="03000509000000000000" charset="-122"/>
            </a:endParaRPr>
          </a:p>
          <a:p>
            <a:endParaRPr lang="en-US" altLang="zh-CN" sz="2400" b="1" dirty="0" smtClean="0">
              <a:latin typeface="方正小标宋_GBK" panose="03000509000000000000" charset="-122"/>
              <a:ea typeface="方正小标宋_GBK" panose="03000509000000000000" charset="-122"/>
              <a:cs typeface="方正小标宋_GBK" panose="03000509000000000000" charset="-122"/>
            </a:endParaRPr>
          </a:p>
        </p:txBody>
      </p:sp>
      <p:sp>
        <p:nvSpPr>
          <p:cNvPr id="7" name="文本框 8"/>
          <p:cNvSpPr txBox="1"/>
          <p:nvPr/>
        </p:nvSpPr>
        <p:spPr>
          <a:xfrm>
            <a:off x="385445" y="3496043"/>
            <a:ext cx="4064000" cy="460375"/>
          </a:xfrm>
          <a:prstGeom prst="rect">
            <a:avLst/>
          </a:prstGeom>
          <a:noFill/>
        </p:spPr>
        <p:txBody>
          <a:bodyPr wrap="square" rtlCol="0">
            <a:spAutoFit/>
          </a:bodyPr>
          <a:lstStyle/>
          <a:p>
            <a:r>
              <a:rPr lang="en-US" altLang="zh-CN"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4</a:t>
            </a:r>
            <a:r>
              <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rPr>
              <a:t>、授权发明专利</a:t>
            </a:r>
            <a:endParaRPr lang="zh-CN" altLang="en-US" sz="2400" b="1" dirty="0" smtClean="0">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sp>
        <p:nvSpPr>
          <p:cNvPr id="10" name="文本框 8"/>
          <p:cNvSpPr txBox="1"/>
          <p:nvPr/>
        </p:nvSpPr>
        <p:spPr>
          <a:xfrm>
            <a:off x="483314" y="4090402"/>
            <a:ext cx="11224227" cy="1568450"/>
          </a:xfrm>
          <a:prstGeom prst="rect">
            <a:avLst/>
          </a:prstGeom>
          <a:noFill/>
        </p:spPr>
        <p:txBody>
          <a:bodyPr wrap="square" rtlCol="0">
            <a:spAutoFit/>
          </a:bodyPr>
          <a:lstStyle/>
          <a:p>
            <a:pPr>
              <a:lnSpc>
                <a:spcPct val="150000"/>
              </a:lnSpc>
            </a:pPr>
            <a:r>
              <a:rPr lang="en-US" altLang="zh-CN" sz="2400" b="1" dirty="0" smtClean="0">
                <a:latin typeface="方正小标宋_GBK" panose="03000509000000000000" charset="-122"/>
                <a:ea typeface="方正小标宋_GBK" panose="03000509000000000000" charset="-122"/>
                <a:cs typeface="方正小标宋_GBK" panose="03000509000000000000" charset="-122"/>
              </a:rPr>
              <a:t>[</a:t>
            </a:r>
            <a:r>
              <a:rPr lang="en-US" altLang="zh-CN" sz="2400" b="1" dirty="0">
                <a:latin typeface="方正小标宋_GBK" panose="03000509000000000000" charset="-122"/>
                <a:ea typeface="方正小标宋_GBK" panose="03000509000000000000" charset="-122"/>
                <a:cs typeface="方正小标宋_GBK" panose="03000509000000000000" charset="-122"/>
              </a:rPr>
              <a:t>1] </a:t>
            </a:r>
            <a:r>
              <a:rPr lang="zh-CN" altLang="en-US" sz="2400" b="1" dirty="0" smtClean="0">
                <a:latin typeface="方正小标宋_GBK" panose="03000509000000000000" charset="-122"/>
                <a:ea typeface="方正小标宋_GBK" panose="03000509000000000000" charset="-122"/>
                <a:cs typeface="方正小标宋_GBK" panose="03000509000000000000" charset="-122"/>
              </a:rPr>
              <a:t>中国</a:t>
            </a:r>
            <a:r>
              <a:rPr lang="zh-CN" altLang="en-US" sz="2400" b="1" dirty="0">
                <a:latin typeface="方正小标宋_GBK" panose="03000509000000000000" charset="-122"/>
                <a:ea typeface="方正小标宋_GBK" panose="03000509000000000000" charset="-122"/>
                <a:cs typeface="方正小标宋_GBK" panose="03000509000000000000" charset="-122"/>
              </a:rPr>
              <a:t>专利</a:t>
            </a: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冯光文</a:t>
            </a: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毛宇</a:t>
            </a: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陈恒雷</a:t>
            </a: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毛培宏</a:t>
            </a: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坎帕尼亚盐单胞菌在含铀 废水处理中的应用，</a:t>
            </a:r>
            <a:r>
              <a:rPr lang="en-US" altLang="zh-CN" sz="2400" b="1" dirty="0">
                <a:latin typeface="方正小标宋_GBK" panose="03000509000000000000" charset="-122"/>
                <a:ea typeface="方正小标宋_GBK" panose="03000509000000000000" charset="-122"/>
                <a:cs typeface="方正小标宋_GBK" panose="03000509000000000000" charset="-122"/>
              </a:rPr>
              <a:t>2023-8-11, </a:t>
            </a:r>
            <a:r>
              <a:rPr lang="zh-CN" altLang="en-US" sz="2400" b="1" dirty="0">
                <a:latin typeface="方正小标宋_GBK" panose="03000509000000000000" charset="-122"/>
                <a:ea typeface="方正小标宋_GBK" panose="03000509000000000000" charset="-122"/>
                <a:cs typeface="方正小标宋_GBK" panose="03000509000000000000" charset="-122"/>
              </a:rPr>
              <a:t>授权，</a:t>
            </a:r>
            <a:r>
              <a:rPr lang="en-US" altLang="zh-CN" sz="2400" b="1" dirty="0">
                <a:latin typeface="方正小标宋_GBK" panose="03000509000000000000" charset="-122"/>
                <a:ea typeface="方正小标宋_GBK" panose="03000509000000000000" charset="-122"/>
                <a:cs typeface="方正小标宋_GBK" panose="03000509000000000000" charset="-122"/>
              </a:rPr>
              <a:t>ZL 202210511483.6. </a:t>
            </a:r>
            <a:endParaRPr lang="en-US" altLang="zh-CN" sz="2400" b="1" dirty="0" smtClean="0">
              <a:latin typeface="方正小标宋_GBK" panose="03000509000000000000" charset="-122"/>
              <a:ea typeface="方正小标宋_GBK" panose="03000509000000000000" charset="-122"/>
              <a:cs typeface="方正小标宋_GBK" panose="03000509000000000000" charset="-122"/>
            </a:endParaRPr>
          </a:p>
          <a:p>
            <a:endParaRPr lang="en-US" altLang="zh-CN" sz="2400" b="1" dirty="0" smtClean="0">
              <a:latin typeface="方正小标宋_GBK" panose="03000509000000000000" charset="-122"/>
              <a:ea typeface="方正小标宋_GBK" panose="03000509000000000000" charset="-122"/>
              <a:cs typeface="方正小标宋_GBK" panose="03000509000000000000" charset="-122"/>
            </a:endParaRPr>
          </a:p>
        </p:txBody>
      </p:sp>
      <p:sp>
        <p:nvSpPr>
          <p:cNvPr id="4" name="文本框 3"/>
          <p:cNvSpPr txBox="1"/>
          <p:nvPr/>
        </p:nvSpPr>
        <p:spPr>
          <a:xfrm>
            <a:off x="83820" y="97204"/>
            <a:ext cx="12191999" cy="645160"/>
          </a:xfrm>
          <a:prstGeom prst="rect">
            <a:avLst/>
          </a:prstGeom>
          <a:noFill/>
        </p:spPr>
        <p:txBody>
          <a:bodyPr wrap="square" rtlCol="0">
            <a:spAutoFit/>
            <a:scene3d>
              <a:camera prst="orthographicFront"/>
              <a:lightRig rig="threePt" dir="t"/>
            </a:scene3d>
          </a:bodyPr>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七</a:t>
            </a:r>
            <a:r>
              <a:rPr lang="zh-CN" altLang="en-US" sz="3600" b="1" dirty="0" smtClean="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放射生态与辐射技术科研团队</a:t>
            </a:r>
            <a:endPar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47065" y="1671955"/>
            <a:ext cx="11106785" cy="2082165"/>
          </a:xfrm>
          <a:prstGeom prst="rect">
            <a:avLst/>
          </a:prstGeom>
        </p:spPr>
        <p:txBody>
          <a:bodyPr wrap="square" lIns="51435" tIns="25718" rIns="51435" bIns="25718">
            <a:spAutoFit/>
          </a:bodyPr>
          <a:lstStyle/>
          <a:p>
            <a:pPr algn="ctr" defTabSz="685800"/>
            <a:r>
              <a:rPr lang="zh-CN" altLang="en-US" sz="6600" b="1" dirty="0">
                <a:solidFill>
                  <a:srgbClr val="C00000"/>
                </a:solidFill>
                <a:latin typeface="华文行楷" panose="02010800040101010101" pitchFamily="2" charset="-122"/>
                <a:ea typeface="华文行楷" panose="02010800040101010101" pitchFamily="2" charset="-122"/>
              </a:rPr>
              <a:t>新疆大学物理科学与技术学院</a:t>
            </a:r>
            <a:endParaRPr lang="zh-CN" altLang="en-US" sz="6600" b="1" dirty="0">
              <a:solidFill>
                <a:srgbClr val="C00000"/>
              </a:solidFill>
              <a:latin typeface="华文行楷" panose="02010800040101010101" pitchFamily="2" charset="-122"/>
              <a:ea typeface="华文行楷" panose="02010800040101010101" pitchFamily="2" charset="-122"/>
            </a:endParaRPr>
          </a:p>
          <a:p>
            <a:pPr algn="ctr" defTabSz="685800"/>
            <a:r>
              <a:rPr lang="zh-CN" altLang="en-US" sz="6600" b="1" dirty="0">
                <a:solidFill>
                  <a:srgbClr val="C00000"/>
                </a:solidFill>
                <a:latin typeface="华文行楷" panose="02010800040101010101" pitchFamily="2" charset="-122"/>
                <a:ea typeface="华文行楷" panose="02010800040101010101" pitchFamily="2" charset="-122"/>
              </a:rPr>
              <a:t>欢迎您！</a:t>
            </a:r>
            <a:endParaRPr lang="zh-CN" altLang="en-US" sz="6600" b="1" dirty="0">
              <a:solidFill>
                <a:srgbClr val="C00000"/>
              </a:solidFill>
              <a:latin typeface="华文行楷" panose="02010800040101010101" pitchFamily="2" charset="-122"/>
              <a:ea typeface="华文行楷" panose="02010800040101010101" pitchFamily="2" charset="-122"/>
            </a:endParaRPr>
          </a:p>
        </p:txBody>
      </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b="8965"/>
          <a:stretch>
            <a:fillRect/>
          </a:stretch>
        </p:blipFill>
        <p:spPr>
          <a:xfrm>
            <a:off x="58420" y="4055110"/>
            <a:ext cx="12075160" cy="2802890"/>
          </a:xfrm>
          <a:prstGeom prst="rect">
            <a:avLst/>
          </a:prstGeom>
          <a:noFill/>
        </p:spPr>
      </p:pic>
      <p:sp>
        <p:nvSpPr>
          <p:cNvPr id="6" name="灯片编号占位符 5"/>
          <p:cNvSpPr>
            <a:spLocks noGrp="1"/>
          </p:cNvSpPr>
          <p:nvPr>
            <p:ph type="sldNum" sz="quarter" idx="12"/>
          </p:nvPr>
        </p:nvSpPr>
        <p:spPr>
          <a:xfrm>
            <a:off x="9297035" y="6416675"/>
            <a:ext cx="2743200" cy="365125"/>
          </a:xfrm>
        </p:spPr>
        <p:txBody>
          <a:bodyPr/>
          <a:lstStyle/>
          <a:p>
            <a:fld id="{36411AFA-5B35-4033-B05B-3E9283144925}" type="slidenum">
              <a:rPr lang="zh-CN" altLang="en-US" sz="1600" b="1" smtClean="0">
                <a:solidFill>
                  <a:schemeClr val="tx1"/>
                </a:solidFill>
              </a:rPr>
            </a:fld>
            <a:endParaRPr lang="zh-CN" altLang="en-US" sz="1600" b="1">
              <a:solidFill>
                <a:schemeClr val="tx1"/>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3" name="文本框 2"/>
          <p:cNvSpPr txBox="1"/>
          <p:nvPr/>
        </p:nvSpPr>
        <p:spPr>
          <a:xfrm>
            <a:off x="0" y="78154"/>
            <a:ext cx="12191999" cy="645160"/>
          </a:xfrm>
          <a:prstGeom prst="rect">
            <a:avLst/>
          </a:prstGeom>
          <a:noFill/>
        </p:spPr>
        <p:txBody>
          <a:bodyPr wrap="square" rtlCol="0">
            <a:spAutoFit/>
            <a:scene3d>
              <a:camera prst="orthographicFront"/>
              <a:lightRig rig="threePt" dir="t"/>
            </a:scene3d>
          </a:bodyPr>
          <a:lstStyle/>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一</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a:t>
            </a:r>
            <a:r>
              <a:rPr lang="zh-CN" altLang="en-US" sz="3600" b="1" dirty="0">
                <a:solidFill>
                  <a:schemeClr val="bg1"/>
                </a:solidFill>
                <a:latin typeface="黑体" panose="02010609060101010101" pitchFamily="49" charset="-122"/>
                <a:ea typeface="黑体" panose="02010609060101010101" pitchFamily="49" charset="-122"/>
                <a:sym typeface="+mn-ea"/>
              </a:rPr>
              <a:t>高能物理科研团队</a:t>
            </a:r>
            <a:endParaRPr lang="zh-CN" altLang="en-US" sz="3600" b="1" dirty="0">
              <a:solidFill>
                <a:schemeClr val="bg1"/>
              </a:solidFill>
              <a:effectLst>
                <a:innerShdw blurRad="63500" dist="50800" dir="13500000">
                  <a:srgbClr val="000000">
                    <a:alpha val="50000"/>
                  </a:srgbClr>
                </a:innerShdw>
              </a:effectLst>
              <a:latin typeface="黑体" panose="02010609060101010101" pitchFamily="49" charset="-122"/>
              <a:ea typeface="黑体" panose="02010609060101010101" pitchFamily="49" charset="-122"/>
              <a:sym typeface="+mn-ea"/>
            </a:endParaRPr>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385445" y="957580"/>
            <a:ext cx="4064000" cy="521970"/>
          </a:xfrm>
          <a:prstGeom prst="rect">
            <a:avLst/>
          </a:prstGeom>
          <a:noFill/>
        </p:spPr>
        <p:txBody>
          <a:bodyPr wrap="square" rtlCol="0">
            <a:spAutoFit/>
          </a:bodyPr>
          <a:lstStyle/>
          <a:p>
            <a:r>
              <a:rPr lang="en-US" altLang="zh-CN" sz="2800" b="1">
                <a:solidFill>
                  <a:srgbClr val="FF0000"/>
                </a:solidFill>
                <a:latin typeface="方正小标宋_GBK" panose="03000509000000000000" charset="-122"/>
                <a:ea typeface="方正小标宋_GBK" panose="03000509000000000000" charset="-122"/>
                <a:cs typeface="方正小标宋_GBK" panose="03000509000000000000" charset="-122"/>
              </a:rPr>
              <a:t>1</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rPr>
              <a:t>、研究方向</a:t>
            </a:r>
            <a:endPar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grpSp>
        <p:nvGrpSpPr>
          <p:cNvPr id="10" name="组合 9"/>
          <p:cNvGrpSpPr/>
          <p:nvPr/>
        </p:nvGrpSpPr>
        <p:grpSpPr>
          <a:xfrm>
            <a:off x="940435" y="1621790"/>
            <a:ext cx="9819640" cy="4896485"/>
            <a:chOff x="1481" y="2554"/>
            <a:chExt cx="15464" cy="7711"/>
          </a:xfrm>
        </p:grpSpPr>
        <p:grpSp>
          <p:nvGrpSpPr>
            <p:cNvPr id="9" name="组合 8"/>
            <p:cNvGrpSpPr/>
            <p:nvPr/>
          </p:nvGrpSpPr>
          <p:grpSpPr>
            <a:xfrm>
              <a:off x="1481" y="6679"/>
              <a:ext cx="15464" cy="3586"/>
              <a:chOff x="1481" y="6679"/>
              <a:chExt cx="15464" cy="3586"/>
            </a:xfrm>
          </p:grpSpPr>
          <p:grpSp>
            <p:nvGrpSpPr>
              <p:cNvPr id="4" name="组 25"/>
              <p:cNvGrpSpPr/>
              <p:nvPr>
                <p:custDataLst>
                  <p:tags r:id="rId1"/>
                </p:custDataLst>
              </p:nvPr>
            </p:nvGrpSpPr>
            <p:grpSpPr>
              <a:xfrm>
                <a:off x="1481" y="6679"/>
                <a:ext cx="3754" cy="3587"/>
                <a:chOff x="1142737" y="2581924"/>
                <a:chExt cx="2999110" cy="3004494"/>
              </a:xfrm>
            </p:grpSpPr>
            <p:grpSp>
              <p:nvGrpSpPr>
                <p:cNvPr id="6" name="组 8"/>
                <p:cNvGrpSpPr/>
                <p:nvPr/>
              </p:nvGrpSpPr>
              <p:grpSpPr>
                <a:xfrm>
                  <a:off x="1142737" y="2581924"/>
                  <a:ext cx="2998310" cy="3004494"/>
                  <a:chOff x="1185599" y="2581924"/>
                  <a:chExt cx="2998310" cy="3004494"/>
                </a:xfrm>
              </p:grpSpPr>
              <p:sp>
                <p:nvSpPr>
                  <p:cNvPr id="12" name="六边形 11"/>
                  <p:cNvSpPr/>
                  <p:nvPr>
                    <p:custDataLst>
                      <p:tags r:id="rId2"/>
                    </p:custDataLst>
                  </p:nvPr>
                </p:nvSpPr>
                <p:spPr>
                  <a:xfrm rot="5400000">
                    <a:off x="1386622" y="2789130"/>
                    <a:ext cx="3004494" cy="2590081"/>
                  </a:xfrm>
                  <a:prstGeom prst="hexagon">
                    <a:avLst/>
                  </a:prstGeom>
                  <a:solidFill>
                    <a:srgbClr val="404040">
                      <a:alpha val="29804"/>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3" name="组 7"/>
                  <p:cNvGrpSpPr/>
                  <p:nvPr/>
                </p:nvGrpSpPr>
                <p:grpSpPr>
                  <a:xfrm>
                    <a:off x="1185599" y="2827337"/>
                    <a:ext cx="816458" cy="947091"/>
                    <a:chOff x="4899344" y="2581925"/>
                    <a:chExt cx="816458" cy="947091"/>
                  </a:xfrm>
                </p:grpSpPr>
                <p:sp>
                  <p:nvSpPr>
                    <p:cNvPr id="14" name="六边形 13"/>
                    <p:cNvSpPr/>
                    <p:nvPr>
                      <p:custDataLst>
                        <p:tags r:id="rId3"/>
                      </p:custDataLst>
                    </p:nvPr>
                  </p:nvSpPr>
                  <p:spPr>
                    <a:xfrm rot="5400000">
                      <a:off x="4834027" y="2647242"/>
                      <a:ext cx="947091" cy="816458"/>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p:cNvSpPr txBox="1"/>
                    <p:nvPr>
                      <p:custDataLst>
                        <p:tags r:id="rId4"/>
                      </p:custDataLst>
                    </p:nvPr>
                  </p:nvSpPr>
                  <p:spPr>
                    <a:xfrm>
                      <a:off x="5071770" y="2732305"/>
                      <a:ext cx="472293" cy="608913"/>
                    </a:xfrm>
                    <a:prstGeom prst="rect">
                      <a:avLst/>
                    </a:prstGeom>
                    <a:noFill/>
                  </p:spPr>
                  <p:txBody>
                    <a:bodyPr wrap="none" rtlCol="0">
                      <a:spAutoFit/>
                    </a:bodyPr>
                    <a:lstStyle/>
                    <a:p>
                      <a:r>
                        <a:rPr kumimoji="1" lang="en-US" altLang="zh-CN" sz="2400" b="1" dirty="0">
                          <a:solidFill>
                            <a:schemeClr val="bg1"/>
                          </a:solidFill>
                          <a:latin typeface="华文中宋" panose="02010600040101010101" charset="-122"/>
                          <a:ea typeface="华文中宋" panose="02010600040101010101" charset="-122"/>
                        </a:rPr>
                        <a:t>4</a:t>
                      </a:r>
                      <a:endParaRPr kumimoji="1" lang="en-US" altLang="zh-CN" sz="2400" b="1" dirty="0">
                        <a:solidFill>
                          <a:schemeClr val="bg1"/>
                        </a:solidFill>
                        <a:latin typeface="华文中宋" panose="02010600040101010101" charset="-122"/>
                        <a:ea typeface="华文中宋" panose="02010600040101010101" charset="-122"/>
                      </a:endParaRPr>
                    </a:p>
                  </p:txBody>
                </p:sp>
              </p:grpSp>
            </p:grpSp>
            <p:sp>
              <p:nvSpPr>
                <p:cNvPr id="7" name="文本框 6"/>
                <p:cNvSpPr txBox="1"/>
                <p:nvPr>
                  <p:custDataLst>
                    <p:tags r:id="rId5"/>
                  </p:custDataLst>
                </p:nvPr>
              </p:nvSpPr>
              <p:spPr>
                <a:xfrm>
                  <a:off x="2069772" y="3025267"/>
                  <a:ext cx="1393888" cy="487131"/>
                </a:xfrm>
                <a:prstGeom prst="rect">
                  <a:avLst/>
                </a:prstGeom>
                <a:noFill/>
              </p:spPr>
              <p:txBody>
                <a:bodyPr wrap="none" rtlCol="0">
                  <a:spAutoFit/>
                </a:bodyPr>
                <a:lstStyle/>
                <a:p>
                  <a:r>
                    <a:rPr kumimoji="1" lang="zh-CN" altLang="en-US" b="1" dirty="0">
                      <a:solidFill>
                        <a:schemeClr val="tx2"/>
                      </a:solidFill>
                      <a:latin typeface="微软雅黑" panose="020B0503020204020204" charset="-122"/>
                      <a:ea typeface="微软雅黑" panose="020B0503020204020204" charset="-122"/>
                    </a:rPr>
                    <a:t>强场物理</a:t>
                  </a:r>
                  <a:endParaRPr kumimoji="1" lang="zh-CN" altLang="en-US" b="1" dirty="0">
                    <a:solidFill>
                      <a:schemeClr val="tx2"/>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1787566" y="3681947"/>
                  <a:ext cx="2354281" cy="1398682"/>
                </a:xfrm>
                <a:prstGeom prst="rect">
                  <a:avLst/>
                </a:prstGeom>
                <a:noFill/>
              </p:spPr>
              <p:txBody>
                <a:bodyPr wrap="square" rtlCol="0">
                  <a:spAutoFit/>
                </a:bodyPr>
                <a:lstStyle/>
                <a:p>
                  <a:pPr>
                    <a:lnSpc>
                      <a:spcPct val="150000"/>
                    </a:lnSpc>
                  </a:pPr>
                  <a:r>
                    <a:rPr kumimoji="1" lang="zh-CN" altLang="en-US" sz="1400" b="1" dirty="0">
                      <a:latin typeface="微软雅黑" panose="020B0503020204020204" charset="-122"/>
                      <a:ea typeface="微软雅黑" panose="020B0503020204020204" charset="-122"/>
                    </a:rPr>
                    <a:t>真空正负电子对的产生、施温格效应、部分在分布函数</a:t>
                  </a:r>
                  <a:endParaRPr kumimoji="1" lang="zh-CN" altLang="en-US" sz="1400" b="1" dirty="0">
                    <a:latin typeface="微软雅黑" panose="020B0503020204020204" charset="-122"/>
                    <a:ea typeface="微软雅黑" panose="020B0503020204020204" charset="-122"/>
                  </a:endParaRPr>
                </a:p>
              </p:txBody>
            </p:sp>
          </p:grpSp>
          <p:grpSp>
            <p:nvGrpSpPr>
              <p:cNvPr id="16" name="组 26"/>
              <p:cNvGrpSpPr/>
              <p:nvPr>
                <p:custDataLst>
                  <p:tags r:id="rId7"/>
                </p:custDataLst>
              </p:nvPr>
            </p:nvGrpSpPr>
            <p:grpSpPr>
              <a:xfrm>
                <a:off x="7337" y="6679"/>
                <a:ext cx="3753" cy="3587"/>
                <a:chOff x="4473862" y="2581923"/>
                <a:chExt cx="2998310" cy="3004494"/>
              </a:xfrm>
            </p:grpSpPr>
            <p:grpSp>
              <p:nvGrpSpPr>
                <p:cNvPr id="17" name="组 11"/>
                <p:cNvGrpSpPr/>
                <p:nvPr/>
              </p:nvGrpSpPr>
              <p:grpSpPr>
                <a:xfrm>
                  <a:off x="4473862" y="2581923"/>
                  <a:ext cx="2998310" cy="3004494"/>
                  <a:chOff x="1185599" y="2581924"/>
                  <a:chExt cx="2998310" cy="3004494"/>
                </a:xfrm>
              </p:grpSpPr>
              <p:sp>
                <p:nvSpPr>
                  <p:cNvPr id="20" name="六边形 19"/>
                  <p:cNvSpPr/>
                  <p:nvPr>
                    <p:custDataLst>
                      <p:tags r:id="rId8"/>
                    </p:custDataLst>
                  </p:nvPr>
                </p:nvSpPr>
                <p:spPr>
                  <a:xfrm rot="5400000">
                    <a:off x="1386622" y="2789130"/>
                    <a:ext cx="3004494" cy="2590081"/>
                  </a:xfrm>
                  <a:prstGeom prst="hexagon">
                    <a:avLst/>
                  </a:prstGeom>
                  <a:solidFill>
                    <a:srgbClr val="404040">
                      <a:alpha val="29804"/>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1" name="组 13"/>
                  <p:cNvGrpSpPr/>
                  <p:nvPr/>
                </p:nvGrpSpPr>
                <p:grpSpPr>
                  <a:xfrm>
                    <a:off x="1185599" y="2827337"/>
                    <a:ext cx="816458" cy="947091"/>
                    <a:chOff x="4899344" y="2581925"/>
                    <a:chExt cx="816458" cy="947091"/>
                  </a:xfrm>
                </p:grpSpPr>
                <p:sp>
                  <p:nvSpPr>
                    <p:cNvPr id="22" name="六边形 21"/>
                    <p:cNvSpPr/>
                    <p:nvPr>
                      <p:custDataLst>
                        <p:tags r:id="rId9"/>
                      </p:custDataLst>
                    </p:nvPr>
                  </p:nvSpPr>
                  <p:spPr>
                    <a:xfrm rot="5400000">
                      <a:off x="4834027" y="2647242"/>
                      <a:ext cx="947091" cy="816458"/>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p:cNvSpPr txBox="1"/>
                    <p:nvPr>
                      <p:custDataLst>
                        <p:tags r:id="rId10"/>
                      </p:custDataLst>
                    </p:nvPr>
                  </p:nvSpPr>
                  <p:spPr>
                    <a:xfrm>
                      <a:off x="5071770" y="2732305"/>
                      <a:ext cx="472293" cy="608913"/>
                    </a:xfrm>
                    <a:prstGeom prst="rect">
                      <a:avLst/>
                    </a:prstGeom>
                    <a:noFill/>
                  </p:spPr>
                  <p:txBody>
                    <a:bodyPr wrap="none" rtlCol="0">
                      <a:spAutoFit/>
                    </a:bodyPr>
                    <a:lstStyle/>
                    <a:p>
                      <a:r>
                        <a:rPr kumimoji="1" lang="en-US" altLang="zh-CN" sz="2400" b="1" dirty="0">
                          <a:solidFill>
                            <a:schemeClr val="bg1"/>
                          </a:solidFill>
                          <a:latin typeface="华文中宋" panose="02010600040101010101" charset="-122"/>
                          <a:ea typeface="华文中宋" panose="02010600040101010101" charset="-122"/>
                        </a:rPr>
                        <a:t>5</a:t>
                      </a:r>
                      <a:endParaRPr kumimoji="1" lang="en-US" altLang="zh-CN" sz="2400" b="1" dirty="0">
                        <a:solidFill>
                          <a:schemeClr val="bg1"/>
                        </a:solidFill>
                        <a:latin typeface="华文中宋" panose="02010600040101010101" charset="-122"/>
                        <a:ea typeface="华文中宋" panose="02010600040101010101" charset="-122"/>
                      </a:endParaRPr>
                    </a:p>
                  </p:txBody>
                </p:sp>
              </p:grpSp>
            </p:grpSp>
            <p:sp>
              <p:nvSpPr>
                <p:cNvPr id="18" name="文本框 17"/>
                <p:cNvSpPr txBox="1"/>
                <p:nvPr>
                  <p:custDataLst>
                    <p:tags r:id="rId11"/>
                  </p:custDataLst>
                </p:nvPr>
              </p:nvSpPr>
              <p:spPr>
                <a:xfrm>
                  <a:off x="5256426" y="3025267"/>
                  <a:ext cx="1684281" cy="487131"/>
                </a:xfrm>
                <a:prstGeom prst="rect">
                  <a:avLst/>
                </a:prstGeom>
                <a:noFill/>
              </p:spPr>
              <p:txBody>
                <a:bodyPr wrap="none" rtlCol="0">
                  <a:spAutoFit/>
                </a:bodyPr>
                <a:lstStyle/>
                <a:p>
                  <a:r>
                    <a:rPr kumimoji="1" lang="zh-CN" altLang="en-US" b="1" dirty="0">
                      <a:solidFill>
                        <a:schemeClr val="tx2"/>
                      </a:solidFill>
                      <a:latin typeface="微软雅黑" panose="020B0503020204020204" charset="-122"/>
                      <a:ea typeface="微软雅黑" panose="020B0503020204020204" charset="-122"/>
                    </a:rPr>
                    <a:t>对撞机物理</a:t>
                  </a:r>
                  <a:endParaRPr kumimoji="1" lang="zh-CN" altLang="en-US" b="1" dirty="0">
                    <a:solidFill>
                      <a:schemeClr val="tx2"/>
                    </a:solidFill>
                    <a:latin typeface="微软雅黑" panose="020B0503020204020204" charset="-122"/>
                    <a:ea typeface="微软雅黑" panose="020B0503020204020204" charset="-122"/>
                  </a:endParaRPr>
                </a:p>
              </p:txBody>
            </p:sp>
            <p:sp>
              <p:nvSpPr>
                <p:cNvPr id="19" name="文本框 18"/>
                <p:cNvSpPr txBox="1"/>
                <p:nvPr>
                  <p:custDataLst>
                    <p:tags r:id="rId12"/>
                  </p:custDataLst>
                </p:nvPr>
              </p:nvSpPr>
              <p:spPr>
                <a:xfrm>
                  <a:off x="5192864" y="3662454"/>
                  <a:ext cx="2193304" cy="1398682"/>
                </a:xfrm>
                <a:prstGeom prst="rect">
                  <a:avLst/>
                </a:prstGeom>
                <a:noFill/>
              </p:spPr>
              <p:txBody>
                <a:bodyPr wrap="square" rtlCol="0">
                  <a:spAutoFit/>
                </a:bodyPr>
                <a:lstStyle/>
                <a:p>
                  <a:pPr>
                    <a:lnSpc>
                      <a:spcPct val="150000"/>
                    </a:lnSpc>
                  </a:pPr>
                  <a:r>
                    <a:rPr kumimoji="1" lang="zh-CN" altLang="en-US" sz="1400" b="1" dirty="0">
                      <a:latin typeface="微软雅黑" panose="020B0503020204020204" charset="-122"/>
                      <a:ea typeface="微软雅黑" panose="020B0503020204020204" charset="-122"/>
                    </a:rPr>
                    <a:t>希格斯玻色子及其参数的精确测量、对撞机探索新物理</a:t>
                  </a:r>
                  <a:endParaRPr kumimoji="1" lang="zh-CN" altLang="en-US" sz="1400" b="1" dirty="0">
                    <a:latin typeface="微软雅黑" panose="020B0503020204020204" charset="-122"/>
                    <a:ea typeface="微软雅黑" panose="020B0503020204020204" charset="-122"/>
                  </a:endParaRPr>
                </a:p>
              </p:txBody>
            </p:sp>
          </p:grpSp>
          <p:grpSp>
            <p:nvGrpSpPr>
              <p:cNvPr id="24" name="组 27"/>
              <p:cNvGrpSpPr/>
              <p:nvPr>
                <p:custDataLst>
                  <p:tags r:id="rId13"/>
                </p:custDataLst>
              </p:nvPr>
            </p:nvGrpSpPr>
            <p:grpSpPr>
              <a:xfrm>
                <a:off x="13193" y="6679"/>
                <a:ext cx="3753" cy="3587"/>
                <a:chOff x="7796785" y="2581922"/>
                <a:chExt cx="2998310" cy="3004494"/>
              </a:xfrm>
            </p:grpSpPr>
            <p:grpSp>
              <p:nvGrpSpPr>
                <p:cNvPr id="25" name="组 18"/>
                <p:cNvGrpSpPr/>
                <p:nvPr/>
              </p:nvGrpSpPr>
              <p:grpSpPr>
                <a:xfrm>
                  <a:off x="7796785" y="2581922"/>
                  <a:ext cx="2998310" cy="3004494"/>
                  <a:chOff x="1185599" y="2581924"/>
                  <a:chExt cx="2998310" cy="3004494"/>
                </a:xfrm>
              </p:grpSpPr>
              <p:sp>
                <p:nvSpPr>
                  <p:cNvPr id="28" name="六边形 27"/>
                  <p:cNvSpPr/>
                  <p:nvPr>
                    <p:custDataLst>
                      <p:tags r:id="rId14"/>
                    </p:custDataLst>
                  </p:nvPr>
                </p:nvSpPr>
                <p:spPr>
                  <a:xfrm rot="5400000">
                    <a:off x="1386622" y="2789130"/>
                    <a:ext cx="3004494" cy="2590081"/>
                  </a:xfrm>
                  <a:prstGeom prst="hexagon">
                    <a:avLst/>
                  </a:prstGeom>
                  <a:solidFill>
                    <a:srgbClr val="404040">
                      <a:alpha val="29804"/>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9" name="组 20"/>
                  <p:cNvGrpSpPr/>
                  <p:nvPr/>
                </p:nvGrpSpPr>
                <p:grpSpPr>
                  <a:xfrm>
                    <a:off x="1185599" y="2827337"/>
                    <a:ext cx="816458" cy="947091"/>
                    <a:chOff x="4899344" y="2581925"/>
                    <a:chExt cx="816458" cy="947091"/>
                  </a:xfrm>
                </p:grpSpPr>
                <p:sp>
                  <p:nvSpPr>
                    <p:cNvPr id="30" name="六边形 29"/>
                    <p:cNvSpPr/>
                    <p:nvPr>
                      <p:custDataLst>
                        <p:tags r:id="rId15"/>
                      </p:custDataLst>
                    </p:nvPr>
                  </p:nvSpPr>
                  <p:spPr>
                    <a:xfrm rot="5400000">
                      <a:off x="4834027" y="2647242"/>
                      <a:ext cx="947091" cy="816458"/>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文本框 30"/>
                    <p:cNvSpPr txBox="1"/>
                    <p:nvPr>
                      <p:custDataLst>
                        <p:tags r:id="rId16"/>
                      </p:custDataLst>
                    </p:nvPr>
                  </p:nvSpPr>
                  <p:spPr>
                    <a:xfrm>
                      <a:off x="5071770" y="2732305"/>
                      <a:ext cx="354784" cy="608913"/>
                    </a:xfrm>
                    <a:prstGeom prst="rect">
                      <a:avLst/>
                    </a:prstGeom>
                    <a:noFill/>
                  </p:spPr>
                  <p:txBody>
                    <a:bodyPr wrap="square" rtlCol="0">
                      <a:spAutoFit/>
                    </a:bodyPr>
                    <a:lstStyle/>
                    <a:p>
                      <a:r>
                        <a:rPr kumimoji="1" lang="en-US" altLang="zh-CN" sz="2400" b="1" dirty="0">
                          <a:solidFill>
                            <a:schemeClr val="bg1"/>
                          </a:solidFill>
                          <a:latin typeface="华文中宋" panose="02010600040101010101" charset="-122"/>
                          <a:ea typeface="华文中宋" panose="02010600040101010101" charset="-122"/>
                          <a:cs typeface="华文中宋" panose="02010600040101010101" charset="-122"/>
                        </a:rPr>
                        <a:t>6</a:t>
                      </a:r>
                      <a:endParaRPr kumimoji="1" lang="en-US" altLang="zh-CN" sz="2400" b="1" dirty="0">
                        <a:solidFill>
                          <a:schemeClr val="bg1"/>
                        </a:solidFill>
                        <a:latin typeface="华文中宋" panose="02010600040101010101" charset="-122"/>
                        <a:ea typeface="华文中宋" panose="02010600040101010101" charset="-122"/>
                        <a:cs typeface="华文中宋" panose="02010600040101010101" charset="-122"/>
                      </a:endParaRPr>
                    </a:p>
                  </p:txBody>
                </p:sp>
              </p:grpSp>
            </p:grpSp>
            <p:sp>
              <p:nvSpPr>
                <p:cNvPr id="26" name="文本框 25"/>
                <p:cNvSpPr txBox="1"/>
                <p:nvPr>
                  <p:custDataLst>
                    <p:tags r:id="rId17"/>
                  </p:custDataLst>
                </p:nvPr>
              </p:nvSpPr>
              <p:spPr>
                <a:xfrm>
                  <a:off x="8608371" y="3056044"/>
                  <a:ext cx="1974674" cy="487131"/>
                </a:xfrm>
                <a:prstGeom prst="rect">
                  <a:avLst/>
                </a:prstGeom>
                <a:noFill/>
              </p:spPr>
              <p:txBody>
                <a:bodyPr wrap="none" rtlCol="0">
                  <a:spAutoFit/>
                </a:bodyPr>
                <a:lstStyle/>
                <a:p>
                  <a:r>
                    <a:rPr kumimoji="1" lang="zh-CN" altLang="en-US" b="1" dirty="0">
                      <a:solidFill>
                        <a:schemeClr val="tx2"/>
                      </a:solidFill>
                      <a:latin typeface="微软雅黑" panose="020B0503020204020204" charset="-122"/>
                      <a:ea typeface="微软雅黑" panose="020B0503020204020204" charset="-122"/>
                    </a:rPr>
                    <a:t>引力和宇宙学</a:t>
                  </a:r>
                  <a:endParaRPr kumimoji="1" lang="zh-CN" altLang="en-US" b="1" dirty="0">
                    <a:solidFill>
                      <a:schemeClr val="tx2"/>
                    </a:solidFill>
                    <a:latin typeface="微软雅黑" panose="020B0503020204020204" charset="-122"/>
                    <a:ea typeface="微软雅黑" panose="020B0503020204020204" charset="-122"/>
                  </a:endParaRPr>
                </a:p>
              </p:txBody>
            </p:sp>
            <p:sp>
              <p:nvSpPr>
                <p:cNvPr id="27" name="文本框 26"/>
                <p:cNvSpPr txBox="1"/>
                <p:nvPr>
                  <p:custDataLst>
                    <p:tags r:id="rId18"/>
                  </p:custDataLst>
                </p:nvPr>
              </p:nvSpPr>
              <p:spPr>
                <a:xfrm>
                  <a:off x="8323995" y="3681777"/>
                  <a:ext cx="2443929" cy="1398682"/>
                </a:xfrm>
                <a:prstGeom prst="rect">
                  <a:avLst/>
                </a:prstGeom>
                <a:noFill/>
              </p:spPr>
              <p:txBody>
                <a:bodyPr wrap="square" rtlCol="0">
                  <a:spAutoFit/>
                </a:bodyPr>
                <a:lstStyle/>
                <a:p>
                  <a:pPr>
                    <a:lnSpc>
                      <a:spcPct val="150000"/>
                    </a:lnSpc>
                  </a:pPr>
                  <a:r>
                    <a:rPr kumimoji="1" lang="zh-CN" altLang="en-US" sz="1400" b="1" dirty="0">
                      <a:latin typeface="微软雅黑" panose="020B0503020204020204" charset="-122"/>
                      <a:ea typeface="微软雅黑" panose="020B0503020204020204" charset="-122"/>
                      <a:cs typeface="微软雅黑" panose="020B0503020204020204" charset="-122"/>
                    </a:rPr>
                    <a:t>爱因斯坦引力理论的推广、修改引力、爆胀理论</a:t>
                  </a:r>
                  <a:endParaRPr kumimoji="1" lang="zh-CN" altLang="en-US" sz="1400" b="1" dirty="0">
                    <a:latin typeface="微软雅黑" panose="020B0503020204020204" charset="-122"/>
                    <a:ea typeface="微软雅黑" panose="020B0503020204020204" charset="-122"/>
                    <a:cs typeface="微软雅黑" panose="020B0503020204020204" charset="-122"/>
                  </a:endParaRPr>
                </a:p>
              </p:txBody>
            </p:sp>
          </p:grpSp>
        </p:grpSp>
        <p:grpSp>
          <p:nvGrpSpPr>
            <p:cNvPr id="32" name="组 25"/>
            <p:cNvGrpSpPr/>
            <p:nvPr>
              <p:custDataLst>
                <p:tags r:id="rId19"/>
              </p:custDataLst>
            </p:nvPr>
          </p:nvGrpSpPr>
          <p:grpSpPr>
            <a:xfrm>
              <a:off x="1481" y="2554"/>
              <a:ext cx="3713" cy="3587"/>
              <a:chOff x="1142737" y="2581924"/>
              <a:chExt cx="2998310" cy="3004494"/>
            </a:xfrm>
          </p:grpSpPr>
          <p:grpSp>
            <p:nvGrpSpPr>
              <p:cNvPr id="33" name="组 8"/>
              <p:cNvGrpSpPr/>
              <p:nvPr/>
            </p:nvGrpSpPr>
            <p:grpSpPr>
              <a:xfrm>
                <a:off x="1142737" y="2581924"/>
                <a:ext cx="2998310" cy="3004494"/>
                <a:chOff x="1185599" y="2581924"/>
                <a:chExt cx="2998310" cy="3004494"/>
              </a:xfrm>
            </p:grpSpPr>
            <p:sp>
              <p:nvSpPr>
                <p:cNvPr id="36" name="六边形 35"/>
                <p:cNvSpPr/>
                <p:nvPr>
                  <p:custDataLst>
                    <p:tags r:id="rId20"/>
                  </p:custDataLst>
                </p:nvPr>
              </p:nvSpPr>
              <p:spPr>
                <a:xfrm rot="5400000">
                  <a:off x="1386622" y="2789130"/>
                  <a:ext cx="3004494" cy="2590081"/>
                </a:xfrm>
                <a:prstGeom prst="hexagon">
                  <a:avLst/>
                </a:prstGeom>
                <a:solidFill>
                  <a:srgbClr val="404040">
                    <a:alpha val="29804"/>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7" name="组 7"/>
                <p:cNvGrpSpPr/>
                <p:nvPr/>
              </p:nvGrpSpPr>
              <p:grpSpPr>
                <a:xfrm>
                  <a:off x="1185599" y="2827337"/>
                  <a:ext cx="816458" cy="947091"/>
                  <a:chOff x="4899344" y="2581925"/>
                  <a:chExt cx="816458" cy="947091"/>
                </a:xfrm>
              </p:grpSpPr>
              <p:sp>
                <p:nvSpPr>
                  <p:cNvPr id="38" name="六边形 37"/>
                  <p:cNvSpPr/>
                  <p:nvPr>
                    <p:custDataLst>
                      <p:tags r:id="rId21"/>
                    </p:custDataLst>
                  </p:nvPr>
                </p:nvSpPr>
                <p:spPr>
                  <a:xfrm rot="5400000">
                    <a:off x="4834027" y="2647242"/>
                    <a:ext cx="947091" cy="816458"/>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文本框 38"/>
                  <p:cNvSpPr txBox="1"/>
                  <p:nvPr>
                    <p:custDataLst>
                      <p:tags r:id="rId22"/>
                    </p:custDataLst>
                  </p:nvPr>
                </p:nvSpPr>
                <p:spPr>
                  <a:xfrm>
                    <a:off x="5071770" y="2732305"/>
                    <a:ext cx="477381" cy="608913"/>
                  </a:xfrm>
                  <a:prstGeom prst="rect">
                    <a:avLst/>
                  </a:prstGeom>
                  <a:noFill/>
                </p:spPr>
                <p:txBody>
                  <a:bodyPr wrap="none" rtlCol="0">
                    <a:spAutoFit/>
                  </a:bodyPr>
                  <a:lstStyle/>
                  <a:p>
                    <a:r>
                      <a:rPr kumimoji="1" lang="en-US" altLang="zh-CN" sz="2400" b="1" dirty="0">
                        <a:solidFill>
                          <a:schemeClr val="bg1"/>
                        </a:solidFill>
                        <a:latin typeface="华文中宋" panose="02010600040101010101" charset="-122"/>
                        <a:ea typeface="华文中宋" panose="02010600040101010101" charset="-122"/>
                      </a:rPr>
                      <a:t>1</a:t>
                    </a:r>
                    <a:endParaRPr kumimoji="1" lang="en-US" altLang="zh-CN" sz="2400" b="1" dirty="0">
                      <a:solidFill>
                        <a:schemeClr val="bg1"/>
                      </a:solidFill>
                      <a:latin typeface="华文中宋" panose="02010600040101010101" charset="-122"/>
                      <a:ea typeface="华文中宋" panose="02010600040101010101" charset="-122"/>
                    </a:endParaRPr>
                  </a:p>
                </p:txBody>
              </p:sp>
            </p:grpSp>
          </p:grpSp>
          <p:sp>
            <p:nvSpPr>
              <p:cNvPr id="34" name="文本框 33"/>
              <p:cNvSpPr txBox="1"/>
              <p:nvPr>
                <p:custDataLst>
                  <p:tags r:id="rId23"/>
                </p:custDataLst>
              </p:nvPr>
            </p:nvSpPr>
            <p:spPr>
              <a:xfrm>
                <a:off x="2246750" y="3052328"/>
                <a:ext cx="1115381" cy="487131"/>
              </a:xfrm>
              <a:prstGeom prst="rect">
                <a:avLst/>
              </a:prstGeom>
              <a:noFill/>
            </p:spPr>
            <p:txBody>
              <a:bodyPr wrap="none" rtlCol="0">
                <a:spAutoFit/>
              </a:bodyPr>
              <a:lstStyle/>
              <a:p>
                <a:r>
                  <a:rPr kumimoji="1" lang="zh-CN" altLang="en-US" b="1" dirty="0">
                    <a:solidFill>
                      <a:schemeClr val="tx2"/>
                    </a:solidFill>
                    <a:latin typeface="微软雅黑" panose="020B0503020204020204" charset="-122"/>
                    <a:ea typeface="微软雅黑" panose="020B0503020204020204" charset="-122"/>
                  </a:rPr>
                  <a:t>暗物质</a:t>
                </a:r>
                <a:endParaRPr kumimoji="1" lang="zh-CN" altLang="en-US" b="1" dirty="0">
                  <a:solidFill>
                    <a:schemeClr val="tx2"/>
                  </a:solidFill>
                  <a:latin typeface="微软雅黑" panose="020B0503020204020204" charset="-122"/>
                  <a:ea typeface="微软雅黑" panose="020B0503020204020204" charset="-122"/>
                </a:endParaRPr>
              </a:p>
            </p:txBody>
          </p:sp>
          <p:sp>
            <p:nvSpPr>
              <p:cNvPr id="35" name="文本框 34"/>
              <p:cNvSpPr txBox="1"/>
              <p:nvPr>
                <p:custDataLst>
                  <p:tags r:id="rId24"/>
                </p:custDataLst>
              </p:nvPr>
            </p:nvSpPr>
            <p:spPr>
              <a:xfrm>
                <a:off x="1774795" y="3501869"/>
                <a:ext cx="2354281" cy="1824986"/>
              </a:xfrm>
              <a:prstGeom prst="rect">
                <a:avLst/>
              </a:prstGeom>
              <a:noFill/>
            </p:spPr>
            <p:txBody>
              <a:bodyPr wrap="square" rtlCol="0">
                <a:spAutoFit/>
              </a:bodyPr>
              <a:lstStyle/>
              <a:p>
                <a:pPr>
                  <a:lnSpc>
                    <a:spcPct val="150000"/>
                  </a:lnSpc>
                </a:pPr>
                <a:r>
                  <a:rPr kumimoji="1" lang="zh-CN" altLang="en-US" sz="1400" b="1" dirty="0">
                    <a:latin typeface="微软雅黑" panose="020B0503020204020204" charset="-122"/>
                    <a:ea typeface="微软雅黑" panose="020B0503020204020204" charset="-122"/>
                  </a:rPr>
                  <a:t>暗物质的粒子起源，标准和非标准宇宙学中暗物质残留密度的计算，探测手段</a:t>
                </a:r>
                <a:endParaRPr kumimoji="1" lang="zh-CN" altLang="en-US" sz="1400" b="1" dirty="0">
                  <a:latin typeface="微软雅黑" panose="020B0503020204020204" charset="-122"/>
                  <a:ea typeface="微软雅黑" panose="020B0503020204020204" charset="-122"/>
                </a:endParaRPr>
              </a:p>
            </p:txBody>
          </p:sp>
        </p:grpSp>
        <p:grpSp>
          <p:nvGrpSpPr>
            <p:cNvPr id="40" name="组 26"/>
            <p:cNvGrpSpPr/>
            <p:nvPr>
              <p:custDataLst>
                <p:tags r:id="rId25"/>
              </p:custDataLst>
            </p:nvPr>
          </p:nvGrpSpPr>
          <p:grpSpPr>
            <a:xfrm>
              <a:off x="7337" y="2554"/>
              <a:ext cx="3713" cy="3587"/>
              <a:chOff x="4473862" y="2581923"/>
              <a:chExt cx="2998311" cy="3004494"/>
            </a:xfrm>
          </p:grpSpPr>
          <p:grpSp>
            <p:nvGrpSpPr>
              <p:cNvPr id="41" name="组 11"/>
              <p:cNvGrpSpPr/>
              <p:nvPr/>
            </p:nvGrpSpPr>
            <p:grpSpPr>
              <a:xfrm>
                <a:off x="4473862" y="2581923"/>
                <a:ext cx="2998310" cy="3004494"/>
                <a:chOff x="1185599" y="2581924"/>
                <a:chExt cx="2998310" cy="3004494"/>
              </a:xfrm>
            </p:grpSpPr>
            <p:sp>
              <p:nvSpPr>
                <p:cNvPr id="44" name="六边形 43"/>
                <p:cNvSpPr/>
                <p:nvPr>
                  <p:custDataLst>
                    <p:tags r:id="rId26"/>
                  </p:custDataLst>
                </p:nvPr>
              </p:nvSpPr>
              <p:spPr>
                <a:xfrm rot="5400000">
                  <a:off x="1386622" y="2789130"/>
                  <a:ext cx="3004494" cy="2590081"/>
                </a:xfrm>
                <a:prstGeom prst="hexagon">
                  <a:avLst/>
                </a:prstGeom>
                <a:solidFill>
                  <a:srgbClr val="404040">
                    <a:alpha val="29804"/>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5" name="组 13"/>
                <p:cNvGrpSpPr/>
                <p:nvPr/>
              </p:nvGrpSpPr>
              <p:grpSpPr>
                <a:xfrm>
                  <a:off x="1185599" y="2827337"/>
                  <a:ext cx="816458" cy="947091"/>
                  <a:chOff x="4899344" y="2581925"/>
                  <a:chExt cx="816458" cy="947091"/>
                </a:xfrm>
              </p:grpSpPr>
              <p:sp>
                <p:nvSpPr>
                  <p:cNvPr id="46" name="六边形 45"/>
                  <p:cNvSpPr/>
                  <p:nvPr>
                    <p:custDataLst>
                      <p:tags r:id="rId27"/>
                    </p:custDataLst>
                  </p:nvPr>
                </p:nvSpPr>
                <p:spPr>
                  <a:xfrm rot="5400000">
                    <a:off x="4834027" y="2647242"/>
                    <a:ext cx="947091" cy="816458"/>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文本框 46"/>
                  <p:cNvSpPr txBox="1"/>
                  <p:nvPr>
                    <p:custDataLst>
                      <p:tags r:id="rId28"/>
                    </p:custDataLst>
                  </p:nvPr>
                </p:nvSpPr>
                <p:spPr>
                  <a:xfrm>
                    <a:off x="5071770" y="2732305"/>
                    <a:ext cx="477381" cy="608913"/>
                  </a:xfrm>
                  <a:prstGeom prst="rect">
                    <a:avLst/>
                  </a:prstGeom>
                  <a:noFill/>
                </p:spPr>
                <p:txBody>
                  <a:bodyPr wrap="none" rtlCol="0">
                    <a:spAutoFit/>
                  </a:bodyPr>
                  <a:lstStyle/>
                  <a:p>
                    <a:r>
                      <a:rPr kumimoji="1" lang="en-US" altLang="zh-CN" sz="2400" b="1" dirty="0">
                        <a:solidFill>
                          <a:schemeClr val="bg1"/>
                        </a:solidFill>
                        <a:latin typeface="华文中宋" panose="02010600040101010101" charset="-122"/>
                        <a:ea typeface="华文中宋" panose="02010600040101010101" charset="-122"/>
                      </a:rPr>
                      <a:t>2</a:t>
                    </a:r>
                    <a:endParaRPr kumimoji="1" lang="en-US" altLang="zh-CN" sz="2400" b="1" dirty="0">
                      <a:solidFill>
                        <a:schemeClr val="bg1"/>
                      </a:solidFill>
                      <a:latin typeface="华文中宋" panose="02010600040101010101" charset="-122"/>
                      <a:ea typeface="华文中宋" panose="02010600040101010101" charset="-122"/>
                    </a:endParaRPr>
                  </a:p>
                </p:txBody>
              </p:sp>
            </p:grpSp>
          </p:grpSp>
          <p:sp>
            <p:nvSpPr>
              <p:cNvPr id="42" name="文本框 41"/>
              <p:cNvSpPr txBox="1"/>
              <p:nvPr>
                <p:custDataLst>
                  <p:tags r:id="rId29"/>
                </p:custDataLst>
              </p:nvPr>
            </p:nvSpPr>
            <p:spPr>
              <a:xfrm>
                <a:off x="5534793" y="3052328"/>
                <a:ext cx="1115381" cy="487131"/>
              </a:xfrm>
              <a:prstGeom prst="rect">
                <a:avLst/>
              </a:prstGeom>
              <a:noFill/>
            </p:spPr>
            <p:txBody>
              <a:bodyPr wrap="none" rtlCol="0">
                <a:spAutoFit/>
              </a:bodyPr>
              <a:lstStyle/>
              <a:p>
                <a:r>
                  <a:rPr kumimoji="1" lang="zh-CN" altLang="en-US" b="1" dirty="0">
                    <a:solidFill>
                      <a:schemeClr val="tx2"/>
                    </a:solidFill>
                    <a:latin typeface="微软雅黑" panose="020B0503020204020204" charset="-122"/>
                    <a:ea typeface="微软雅黑" panose="020B0503020204020204" charset="-122"/>
                  </a:rPr>
                  <a:t>中微子</a:t>
                </a:r>
                <a:endParaRPr kumimoji="1" lang="zh-CN" altLang="en-US" b="1" dirty="0">
                  <a:solidFill>
                    <a:schemeClr val="tx2"/>
                  </a:solidFill>
                  <a:latin typeface="微软雅黑" panose="020B0503020204020204" charset="-122"/>
                  <a:ea typeface="微软雅黑" panose="020B0503020204020204" charset="-122"/>
                </a:endParaRPr>
              </a:p>
            </p:txBody>
          </p:sp>
          <p:sp>
            <p:nvSpPr>
              <p:cNvPr id="43" name="文本框 42"/>
              <p:cNvSpPr txBox="1"/>
              <p:nvPr>
                <p:custDataLst>
                  <p:tags r:id="rId30"/>
                </p:custDataLst>
              </p:nvPr>
            </p:nvSpPr>
            <p:spPr>
              <a:xfrm>
                <a:off x="5117893" y="3610460"/>
                <a:ext cx="2354280" cy="1398682"/>
              </a:xfrm>
              <a:prstGeom prst="rect">
                <a:avLst/>
              </a:prstGeom>
              <a:noFill/>
            </p:spPr>
            <p:txBody>
              <a:bodyPr wrap="square" rtlCol="0">
                <a:spAutoFit/>
              </a:bodyPr>
              <a:lstStyle/>
              <a:p>
                <a:pPr>
                  <a:lnSpc>
                    <a:spcPct val="150000"/>
                  </a:lnSpc>
                </a:pPr>
                <a:r>
                  <a:rPr kumimoji="1" lang="zh-CN" altLang="en-US" sz="1400" b="1" dirty="0">
                    <a:latin typeface="微软雅黑" panose="020B0503020204020204" charset="-122"/>
                    <a:ea typeface="微软雅黑" panose="020B0503020204020204" charset="-122"/>
                  </a:rPr>
                  <a:t>弱点统一理论、中微子质量、混合、振荡、</a:t>
                </a:r>
                <a:r>
                  <a:rPr kumimoji="1" lang="en-US" altLang="zh-CN" sz="1400" b="1" dirty="0">
                    <a:latin typeface="微软雅黑" panose="020B0503020204020204" charset="-122"/>
                    <a:ea typeface="微软雅黑" panose="020B0503020204020204" charset="-122"/>
                  </a:rPr>
                  <a:t>CP</a:t>
                </a:r>
                <a:r>
                  <a:rPr kumimoji="1" lang="zh-CN" altLang="en-US" sz="1400" b="1" dirty="0">
                    <a:latin typeface="微软雅黑" panose="020B0503020204020204" charset="-122"/>
                    <a:ea typeface="微软雅黑" panose="020B0503020204020204" charset="-122"/>
                  </a:rPr>
                  <a:t>破坏、轻子生成</a:t>
                </a:r>
                <a:endParaRPr kumimoji="1" lang="zh-CN" altLang="en-US" sz="1400" b="1" dirty="0">
                  <a:latin typeface="微软雅黑" panose="020B0503020204020204" charset="-122"/>
                  <a:ea typeface="微软雅黑" panose="020B0503020204020204" charset="-122"/>
                </a:endParaRPr>
              </a:p>
            </p:txBody>
          </p:sp>
        </p:grpSp>
        <p:grpSp>
          <p:nvGrpSpPr>
            <p:cNvPr id="48" name="组 27"/>
            <p:cNvGrpSpPr/>
            <p:nvPr>
              <p:custDataLst>
                <p:tags r:id="rId31"/>
              </p:custDataLst>
            </p:nvPr>
          </p:nvGrpSpPr>
          <p:grpSpPr>
            <a:xfrm>
              <a:off x="13193" y="2554"/>
              <a:ext cx="3713" cy="3587"/>
              <a:chOff x="7796785" y="2581922"/>
              <a:chExt cx="2998310" cy="3004494"/>
            </a:xfrm>
          </p:grpSpPr>
          <p:grpSp>
            <p:nvGrpSpPr>
              <p:cNvPr id="49" name="组 18"/>
              <p:cNvGrpSpPr/>
              <p:nvPr/>
            </p:nvGrpSpPr>
            <p:grpSpPr>
              <a:xfrm>
                <a:off x="7796785" y="2581922"/>
                <a:ext cx="2998310" cy="3004494"/>
                <a:chOff x="1185599" y="2581924"/>
                <a:chExt cx="2998310" cy="3004494"/>
              </a:xfrm>
            </p:grpSpPr>
            <p:sp>
              <p:nvSpPr>
                <p:cNvPr id="52" name="六边形 51"/>
                <p:cNvSpPr/>
                <p:nvPr>
                  <p:custDataLst>
                    <p:tags r:id="rId32"/>
                  </p:custDataLst>
                </p:nvPr>
              </p:nvSpPr>
              <p:spPr>
                <a:xfrm rot="5400000">
                  <a:off x="1386622" y="2789130"/>
                  <a:ext cx="3004494" cy="2590081"/>
                </a:xfrm>
                <a:prstGeom prst="hexagon">
                  <a:avLst/>
                </a:prstGeom>
                <a:solidFill>
                  <a:srgbClr val="404040">
                    <a:alpha val="29804"/>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53" name="组 20"/>
                <p:cNvGrpSpPr/>
                <p:nvPr/>
              </p:nvGrpSpPr>
              <p:grpSpPr>
                <a:xfrm>
                  <a:off x="1185599" y="2827337"/>
                  <a:ext cx="816458" cy="947091"/>
                  <a:chOff x="4899344" y="2581925"/>
                  <a:chExt cx="816458" cy="947091"/>
                </a:xfrm>
              </p:grpSpPr>
              <p:sp>
                <p:nvSpPr>
                  <p:cNvPr id="54" name="六边形 53"/>
                  <p:cNvSpPr/>
                  <p:nvPr>
                    <p:custDataLst>
                      <p:tags r:id="rId33"/>
                    </p:custDataLst>
                  </p:nvPr>
                </p:nvSpPr>
                <p:spPr>
                  <a:xfrm rot="5400000">
                    <a:off x="4834027" y="2647242"/>
                    <a:ext cx="947091" cy="816458"/>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文本框 54"/>
                  <p:cNvSpPr txBox="1"/>
                  <p:nvPr>
                    <p:custDataLst>
                      <p:tags r:id="rId34"/>
                    </p:custDataLst>
                  </p:nvPr>
                </p:nvSpPr>
                <p:spPr>
                  <a:xfrm>
                    <a:off x="5071770" y="2732305"/>
                    <a:ext cx="477381" cy="608913"/>
                  </a:xfrm>
                  <a:prstGeom prst="rect">
                    <a:avLst/>
                  </a:prstGeom>
                  <a:noFill/>
                </p:spPr>
                <p:txBody>
                  <a:bodyPr wrap="none" rtlCol="0">
                    <a:spAutoFit/>
                  </a:bodyPr>
                  <a:lstStyle/>
                  <a:p>
                    <a:r>
                      <a:rPr kumimoji="1" lang="en-US" altLang="zh-CN" sz="2400" b="1" dirty="0">
                        <a:solidFill>
                          <a:schemeClr val="bg1"/>
                        </a:solidFill>
                        <a:latin typeface="华文中宋" panose="02010600040101010101" charset="-122"/>
                        <a:ea typeface="华文中宋" panose="02010600040101010101" charset="-122"/>
                      </a:rPr>
                      <a:t>3</a:t>
                    </a:r>
                    <a:endParaRPr kumimoji="1" lang="en-US" altLang="zh-CN" sz="2400" b="1" dirty="0">
                      <a:solidFill>
                        <a:schemeClr val="bg1"/>
                      </a:solidFill>
                      <a:latin typeface="华文中宋" panose="02010600040101010101" charset="-122"/>
                      <a:ea typeface="华文中宋" panose="02010600040101010101" charset="-122"/>
                    </a:endParaRPr>
                  </a:p>
                </p:txBody>
              </p:sp>
            </p:grpSp>
          </p:grpSp>
          <p:sp>
            <p:nvSpPr>
              <p:cNvPr id="50" name="文本框 49"/>
              <p:cNvSpPr txBox="1"/>
              <p:nvPr>
                <p:custDataLst>
                  <p:tags r:id="rId35"/>
                </p:custDataLst>
              </p:nvPr>
            </p:nvSpPr>
            <p:spPr>
              <a:xfrm>
                <a:off x="8689577" y="3020939"/>
                <a:ext cx="1408903" cy="487131"/>
              </a:xfrm>
              <a:prstGeom prst="rect">
                <a:avLst/>
              </a:prstGeom>
              <a:noFill/>
            </p:spPr>
            <p:txBody>
              <a:bodyPr wrap="none" rtlCol="0">
                <a:spAutoFit/>
              </a:bodyPr>
              <a:lstStyle/>
              <a:p>
                <a:r>
                  <a:rPr kumimoji="1" lang="zh-CN" altLang="en-US" b="1" dirty="0">
                    <a:solidFill>
                      <a:schemeClr val="tx2"/>
                    </a:solidFill>
                    <a:latin typeface="微软雅黑" panose="020B0503020204020204" charset="-122"/>
                    <a:ea typeface="微软雅黑" panose="020B0503020204020204" charset="-122"/>
                  </a:rPr>
                  <a:t>奇特强子</a:t>
                </a:r>
                <a:endParaRPr kumimoji="1" lang="zh-CN" altLang="en-US" b="1" dirty="0">
                  <a:solidFill>
                    <a:schemeClr val="tx2"/>
                  </a:solidFill>
                  <a:latin typeface="微软雅黑" panose="020B0503020204020204" charset="-122"/>
                  <a:ea typeface="微软雅黑" panose="020B0503020204020204" charset="-122"/>
                </a:endParaRPr>
              </a:p>
            </p:txBody>
          </p:sp>
          <p:sp>
            <p:nvSpPr>
              <p:cNvPr id="51" name="文本框 50"/>
              <p:cNvSpPr txBox="1"/>
              <p:nvPr>
                <p:custDataLst>
                  <p:tags r:id="rId36"/>
                </p:custDataLst>
              </p:nvPr>
            </p:nvSpPr>
            <p:spPr>
              <a:xfrm>
                <a:off x="8621751" y="3833281"/>
                <a:ext cx="1882254" cy="972377"/>
              </a:xfrm>
              <a:prstGeom prst="rect">
                <a:avLst/>
              </a:prstGeom>
              <a:noFill/>
            </p:spPr>
            <p:txBody>
              <a:bodyPr wrap="square" rtlCol="0">
                <a:spAutoFit/>
              </a:bodyPr>
              <a:lstStyle/>
              <a:p>
                <a:pPr>
                  <a:lnSpc>
                    <a:spcPct val="150000"/>
                  </a:lnSpc>
                </a:pPr>
                <a:r>
                  <a:rPr kumimoji="1" lang="zh-CN" altLang="en-US" sz="1400" b="1" dirty="0">
                    <a:latin typeface="微软雅黑" panose="020B0503020204020204" charset="-122"/>
                    <a:ea typeface="微软雅黑" panose="020B0503020204020204" charset="-122"/>
                  </a:rPr>
                  <a:t>四或五夸克强子分子态的研究</a:t>
                </a:r>
                <a:endParaRPr kumimoji="1" lang="zh-CN" altLang="en-US" sz="1400" b="1" dirty="0">
                  <a:latin typeface="微软雅黑" panose="020B0503020204020204" charset="-122"/>
                  <a:ea typeface="微软雅黑" panose="020B0503020204020204" charset="-122"/>
                </a:endParaRPr>
              </a:p>
            </p:txBody>
          </p:sp>
        </p:grpSp>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447251" y="1013036"/>
            <a:ext cx="4064000" cy="521970"/>
          </a:xfrm>
          <a:prstGeom prst="rect">
            <a:avLst/>
          </a:prstGeom>
          <a:noFill/>
        </p:spPr>
        <p:txBody>
          <a:bodyPr wrap="square" rtlCol="0">
            <a:spAutoFit/>
          </a:bodyPr>
          <a:lstStyle/>
          <a:p>
            <a:r>
              <a:rPr lang="en-US" altLang="zh-CN" sz="2800" b="1" dirty="0">
                <a:solidFill>
                  <a:srgbClr val="FF0000"/>
                </a:solidFill>
                <a:latin typeface="方正小标宋_GBK" panose="03000509000000000000" charset="-122"/>
                <a:ea typeface="方正小标宋_GBK" panose="03000509000000000000" charset="-122"/>
                <a:cs typeface="方正小标宋_GBK" panose="03000509000000000000" charset="-122"/>
              </a:rPr>
              <a:t>2</a:t>
            </a:r>
            <a:r>
              <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rPr>
              <a:t>、团队成员</a:t>
            </a:r>
            <a:endPar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sp>
        <p:nvSpPr>
          <p:cNvPr id="10" name="文本框 9"/>
          <p:cNvSpPr txBox="1"/>
          <p:nvPr/>
        </p:nvSpPr>
        <p:spPr>
          <a:xfrm>
            <a:off x="0" y="78154"/>
            <a:ext cx="12191999" cy="645160"/>
          </a:xfrm>
          <a:prstGeom prst="rect">
            <a:avLst/>
          </a:prstGeom>
          <a:noFill/>
        </p:spPr>
        <p:txBody>
          <a:bodyPr wrap="square" rtlCol="0">
            <a:spAutoFit/>
            <a:scene3d>
              <a:camera prst="orthographicFront"/>
              <a:lightRig rig="threePt" dir="t"/>
            </a:scene3d>
          </a:bodyPr>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一</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a:t>
            </a:r>
            <a:r>
              <a:rPr lang="zh-CN" altLang="en-US" sz="3600" b="1" dirty="0">
                <a:solidFill>
                  <a:schemeClr val="bg1"/>
                </a:solidFill>
                <a:latin typeface="黑体" panose="02010609060101010101" pitchFamily="49" charset="-122"/>
                <a:ea typeface="黑体" panose="02010609060101010101" pitchFamily="49" charset="-122"/>
                <a:sym typeface="+mn-ea"/>
              </a:rPr>
              <a:t>高能物理科研团队</a:t>
            </a:r>
            <a:endParaRPr lang="zh-CN" altLang="en-US" sz="3600" b="1" dirty="0">
              <a:solidFill>
                <a:schemeClr val="bg1"/>
              </a:solidFill>
              <a:effectLst>
                <a:innerShdw blurRad="63500" dist="50800" dir="13500000">
                  <a:srgbClr val="000000">
                    <a:alpha val="50000"/>
                  </a:srgbClr>
                </a:innerShdw>
              </a:effectLst>
              <a:latin typeface="黑体" panose="02010609060101010101" pitchFamily="49" charset="-122"/>
              <a:ea typeface="黑体" panose="02010609060101010101" pitchFamily="49" charset="-122"/>
              <a:sym typeface="+mn-ea"/>
            </a:endParaRPr>
          </a:p>
        </p:txBody>
      </p:sp>
      <p:grpSp>
        <p:nvGrpSpPr>
          <p:cNvPr id="22" name="组合 21"/>
          <p:cNvGrpSpPr/>
          <p:nvPr/>
        </p:nvGrpSpPr>
        <p:grpSpPr>
          <a:xfrm>
            <a:off x="447040" y="1881505"/>
            <a:ext cx="10807065" cy="3534410"/>
            <a:chOff x="704" y="2963"/>
            <a:chExt cx="17019" cy="5566"/>
          </a:xfrm>
        </p:grpSpPr>
        <p:grpSp>
          <p:nvGrpSpPr>
            <p:cNvPr id="13" name="组合 12"/>
            <p:cNvGrpSpPr/>
            <p:nvPr/>
          </p:nvGrpSpPr>
          <p:grpSpPr>
            <a:xfrm>
              <a:off x="704" y="2963"/>
              <a:ext cx="13980" cy="5566"/>
              <a:chOff x="704" y="2963"/>
              <a:chExt cx="13980" cy="5566"/>
            </a:xfrm>
          </p:grpSpPr>
          <p:sp>
            <p:nvSpPr>
              <p:cNvPr id="19" name="文本框 18"/>
              <p:cNvSpPr txBox="1"/>
              <p:nvPr>
                <p:custDataLst>
                  <p:tags r:id="rId1"/>
                </p:custDataLst>
              </p:nvPr>
            </p:nvSpPr>
            <p:spPr>
              <a:xfrm>
                <a:off x="4198" y="6836"/>
                <a:ext cx="3696" cy="1113"/>
              </a:xfrm>
              <a:prstGeom prst="rect">
                <a:avLst/>
              </a:prstGeom>
              <a:noFill/>
            </p:spPr>
            <p:txBody>
              <a:bodyPr wrap="square">
                <a:spAutoFit/>
              </a:bodyPr>
              <a:lstStyle/>
              <a:p>
                <a:pPr>
                  <a:lnSpc>
                    <a:spcPct val="150000"/>
                  </a:lnSpc>
                </a:pPr>
                <a:r>
                  <a:rPr lang="zh-CN" altLang="en-US" sz="1600" b="1" dirty="0">
                    <a:ea typeface="方正小标宋_GBK" panose="03000509000000000000" charset="-122"/>
                  </a:rPr>
                  <a:t>吾拉依木江</a:t>
                </a:r>
                <a:r>
                  <a:rPr lang="en-US" altLang="zh-CN" sz="1600" b="1" dirty="0">
                    <a:ea typeface="方正小标宋_GBK" panose="03000509000000000000" charset="-122"/>
                  </a:rPr>
                  <a:t>·</a:t>
                </a:r>
                <a:r>
                  <a:rPr lang="zh-CN" altLang="en-US" sz="1600" b="1" dirty="0">
                    <a:ea typeface="方正小标宋_GBK" panose="03000509000000000000" charset="-122"/>
                  </a:rPr>
                  <a:t>司提瓦力地</a:t>
                </a:r>
                <a:endParaRPr lang="zh-CN" altLang="en-US" sz="1600" b="1" dirty="0">
                  <a:ea typeface="方正小标宋_GBK" panose="03000509000000000000" charset="-122"/>
                </a:endParaRPr>
              </a:p>
              <a:p>
                <a:r>
                  <a:rPr lang="zh-CN" altLang="en-US" sz="1600" b="1" dirty="0">
                    <a:ea typeface="方正小标宋_GBK" panose="03000509000000000000" charset="-122"/>
                    <a:sym typeface="+mn-ea"/>
                  </a:rPr>
                  <a:t>（教授、博导</a:t>
                </a:r>
                <a:r>
                  <a:rPr lang="en-US" altLang="zh-CN" sz="1600" b="1" dirty="0">
                    <a:ea typeface="方正小标宋_GBK" panose="03000509000000000000" charset="-122"/>
                    <a:sym typeface="+mn-ea"/>
                  </a:rPr>
                  <a:t>/</a:t>
                </a:r>
                <a:r>
                  <a:rPr lang="zh-CN" altLang="en-US" sz="1600" b="1" dirty="0">
                    <a:ea typeface="方正小标宋_GBK" panose="03000509000000000000" charset="-122"/>
                    <a:sym typeface="+mn-ea"/>
                  </a:rPr>
                  <a:t>硕导）</a:t>
                </a:r>
                <a:endParaRPr lang="en-US" altLang="zh-CN" sz="1600" b="1" dirty="0">
                  <a:ea typeface="方正小标宋_GBK" panose="03000509000000000000" charset="-122"/>
                </a:endParaRPr>
              </a:p>
            </p:txBody>
          </p:sp>
          <p:sp>
            <p:nvSpPr>
              <p:cNvPr id="26" name="文本框 25"/>
              <p:cNvSpPr txBox="1"/>
              <p:nvPr/>
            </p:nvSpPr>
            <p:spPr>
              <a:xfrm>
                <a:off x="11515" y="6834"/>
                <a:ext cx="3169" cy="1307"/>
              </a:xfrm>
              <a:prstGeom prst="rect">
                <a:avLst/>
              </a:prstGeom>
              <a:noFill/>
            </p:spPr>
            <p:txBody>
              <a:bodyPr wrap="square">
                <a:spAutoFit/>
              </a:bodyPr>
              <a:lstStyle/>
              <a:p>
                <a:pPr>
                  <a:lnSpc>
                    <a:spcPct val="150000"/>
                  </a:lnSpc>
                </a:pPr>
                <a:r>
                  <a:rPr lang="zh-CN" altLang="en-US" sz="1600" b="1" dirty="0">
                    <a:ea typeface="方正小标宋_GBK" panose="03000509000000000000" charset="-122"/>
                  </a:rPr>
                  <a:t>木拉提</a:t>
                </a:r>
                <a:r>
                  <a:rPr lang="en-US" altLang="zh-CN" sz="1600" b="1" dirty="0">
                    <a:ea typeface="方正小标宋_GBK" panose="03000509000000000000" charset="-122"/>
                  </a:rPr>
                  <a:t>·</a:t>
                </a:r>
                <a:r>
                  <a:rPr lang="zh-CN" altLang="en-US" sz="1600" b="1" dirty="0">
                    <a:ea typeface="方正小标宋_GBK" panose="03000509000000000000" charset="-122"/>
                  </a:rPr>
                  <a:t>阿不都艾尼</a:t>
                </a:r>
                <a:endParaRPr lang="zh-CN" altLang="en-US" sz="1600" b="1" dirty="0">
                  <a:ea typeface="方正小标宋_GBK" panose="03000509000000000000" charset="-122"/>
                </a:endParaRPr>
              </a:p>
              <a:p>
                <a:pPr>
                  <a:lnSpc>
                    <a:spcPct val="150000"/>
                  </a:lnSpc>
                </a:pPr>
                <a:r>
                  <a:rPr lang="zh-CN" altLang="en-US" sz="1600" b="1" dirty="0">
                    <a:ea typeface="方正小标宋_GBK" panose="03000509000000000000" charset="-122"/>
                  </a:rPr>
                  <a:t>（副教授、硕导）</a:t>
                </a:r>
                <a:endParaRPr lang="zh-CN" altLang="en-US" sz="1600" b="1" dirty="0">
                  <a:ea typeface="方正小标宋_GBK" panose="03000509000000000000" charset="-122"/>
                </a:endParaRPr>
              </a:p>
            </p:txBody>
          </p:sp>
          <p:pic>
            <p:nvPicPr>
              <p:cNvPr id="4" name="图片 3"/>
              <p:cNvPicPr>
                <a:picLocks noChangeAspect="1"/>
              </p:cNvPicPr>
              <p:nvPr>
                <p:custDataLst>
                  <p:tags r:id="rId2"/>
                </p:custDataLst>
              </p:nvPr>
            </p:nvPicPr>
            <p:blipFill>
              <a:blip r:embed="rId3"/>
              <a:stretch>
                <a:fillRect/>
              </a:stretch>
            </p:blipFill>
            <p:spPr>
              <a:xfrm>
                <a:off x="1159" y="2963"/>
                <a:ext cx="2712" cy="3452"/>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4657" y="2963"/>
                <a:ext cx="2457" cy="3452"/>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8018" y="2963"/>
                <a:ext cx="2519" cy="3452"/>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41" y="2963"/>
                <a:ext cx="2706" cy="3452"/>
              </a:xfrm>
              <a:prstGeom prst="rect">
                <a:avLst/>
              </a:prstGeom>
            </p:spPr>
          </p:pic>
          <p:sp>
            <p:nvSpPr>
              <p:cNvPr id="17" name="文本框 16"/>
              <p:cNvSpPr txBox="1"/>
              <p:nvPr>
                <p:custDataLst>
                  <p:tags r:id="rId9"/>
                </p:custDataLst>
              </p:nvPr>
            </p:nvSpPr>
            <p:spPr>
              <a:xfrm>
                <a:off x="704" y="6838"/>
                <a:ext cx="3953" cy="1307"/>
              </a:xfrm>
              <a:prstGeom prst="rect">
                <a:avLst/>
              </a:prstGeom>
              <a:noFill/>
            </p:spPr>
            <p:txBody>
              <a:bodyPr wrap="square">
                <a:spAutoFit/>
              </a:bodyPr>
              <a:lstStyle/>
              <a:p>
                <a:pPr>
                  <a:lnSpc>
                    <a:spcPct val="150000"/>
                  </a:lnSpc>
                </a:pPr>
                <a:r>
                  <a:rPr lang="zh-CN" altLang="en-US" sz="1600" b="1" dirty="0">
                    <a:ea typeface="方正小标宋_GBK" panose="03000509000000000000" charset="-122"/>
                  </a:rPr>
                  <a:t>吾尔尼沙</a:t>
                </a:r>
                <a:r>
                  <a:rPr lang="en-US" altLang="zh-CN" sz="1600" b="1" dirty="0">
                    <a:ea typeface="方正小标宋_GBK" panose="03000509000000000000" charset="-122"/>
                  </a:rPr>
                  <a:t>·</a:t>
                </a:r>
                <a:r>
                  <a:rPr lang="zh-CN" altLang="en-US" sz="1600" b="1" dirty="0">
                    <a:ea typeface="方正小标宋_GBK" panose="03000509000000000000" charset="-122"/>
                  </a:rPr>
                  <a:t>依明尼亚孜</a:t>
                </a:r>
                <a:endParaRPr lang="zh-CN" altLang="en-US" sz="1600" b="1" dirty="0">
                  <a:ea typeface="方正小标宋_GBK" panose="03000509000000000000" charset="-122"/>
                </a:endParaRPr>
              </a:p>
              <a:p>
                <a:pPr>
                  <a:lnSpc>
                    <a:spcPct val="150000"/>
                  </a:lnSpc>
                </a:pPr>
                <a:r>
                  <a:rPr lang="zh-CN" altLang="en-US" sz="1600" b="1" dirty="0">
                    <a:ea typeface="方正小标宋_GBK" panose="03000509000000000000" charset="-122"/>
                  </a:rPr>
                  <a:t>（教授、博导</a:t>
                </a:r>
                <a:r>
                  <a:rPr lang="en-US" altLang="zh-CN" sz="1600" b="1" dirty="0">
                    <a:ea typeface="方正小标宋_GBK" panose="03000509000000000000" charset="-122"/>
                  </a:rPr>
                  <a:t>/</a:t>
                </a:r>
                <a:r>
                  <a:rPr lang="zh-CN" altLang="en-US" sz="1600" b="1" dirty="0">
                    <a:ea typeface="方正小标宋_GBK" panose="03000509000000000000" charset="-122"/>
                  </a:rPr>
                  <a:t>硕导）</a:t>
                </a:r>
                <a:endParaRPr lang="en-US" altLang="zh-CN" sz="1600" b="1" dirty="0">
                  <a:ea typeface="方正小标宋_GBK" panose="03000509000000000000" charset="-122"/>
                </a:endParaRPr>
              </a:p>
            </p:txBody>
          </p:sp>
          <p:sp>
            <p:nvSpPr>
              <p:cNvPr id="21" name="文本框 20"/>
              <p:cNvSpPr txBox="1"/>
              <p:nvPr>
                <p:custDataLst>
                  <p:tags r:id="rId10"/>
                </p:custDataLst>
              </p:nvPr>
            </p:nvSpPr>
            <p:spPr>
              <a:xfrm>
                <a:off x="7894" y="6834"/>
                <a:ext cx="2956" cy="1695"/>
              </a:xfrm>
              <a:prstGeom prst="rect">
                <a:avLst/>
              </a:prstGeom>
              <a:noFill/>
            </p:spPr>
            <p:txBody>
              <a:bodyPr wrap="square">
                <a:spAutoFit/>
              </a:bodyPr>
              <a:lstStyle/>
              <a:p>
                <a:pPr>
                  <a:lnSpc>
                    <a:spcPct val="150000"/>
                  </a:lnSpc>
                </a:pPr>
                <a:r>
                  <a:rPr lang="zh-CN" altLang="en-US" sz="1600" b="1" dirty="0">
                    <a:ea typeface="方正小标宋_GBK" panose="03000509000000000000" charset="-122"/>
                  </a:rPr>
                  <a:t>热依木阿吉</a:t>
                </a:r>
                <a:r>
                  <a:rPr lang="en-US" altLang="zh-CN" sz="1600" b="1" dirty="0">
                    <a:ea typeface="方正小标宋_GBK" panose="03000509000000000000" charset="-122"/>
                  </a:rPr>
                  <a:t>·</a:t>
                </a:r>
                <a:r>
                  <a:rPr lang="zh-CN" altLang="en-US" sz="1600" b="1" dirty="0">
                    <a:ea typeface="方正小标宋_GBK" panose="03000509000000000000" charset="-122"/>
                  </a:rPr>
                  <a:t>亚克甫</a:t>
                </a:r>
                <a:r>
                  <a:rPr lang="zh-CN" altLang="en-US" sz="1600" b="1" dirty="0">
                    <a:ea typeface="方正小标宋_GBK" panose="03000509000000000000" charset="-122"/>
                    <a:sym typeface="+mn-ea"/>
                  </a:rPr>
                  <a:t>（副教授、硕导）</a:t>
                </a:r>
                <a:endParaRPr lang="zh-CN" altLang="en-US" sz="1600" b="1" dirty="0">
                  <a:ea typeface="方正小标宋_GBK" panose="03000509000000000000" charset="-122"/>
                </a:endParaRPr>
              </a:p>
              <a:p>
                <a:endParaRPr lang="zh-CN" altLang="en-US" sz="1600" b="1" dirty="0">
                  <a:ea typeface="方正小标宋_GBK" panose="03000509000000000000" charset="-122"/>
                </a:endParaRPr>
              </a:p>
            </p:txBody>
          </p:sp>
        </p:grpSp>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02" y="3035"/>
              <a:ext cx="2583" cy="3380"/>
            </a:xfrm>
            <a:prstGeom prst="rect">
              <a:avLst/>
            </a:prstGeom>
          </p:spPr>
        </p:pic>
        <p:sp>
          <p:nvSpPr>
            <p:cNvPr id="20" name="文本框 19"/>
            <p:cNvSpPr txBox="1"/>
            <p:nvPr/>
          </p:nvSpPr>
          <p:spPr>
            <a:xfrm>
              <a:off x="14802" y="7022"/>
              <a:ext cx="2921" cy="1119"/>
            </a:xfrm>
            <a:prstGeom prst="rect">
              <a:avLst/>
            </a:prstGeom>
            <a:noFill/>
          </p:spPr>
          <p:txBody>
            <a:bodyPr wrap="square">
              <a:noAutofit/>
            </a:bodyPr>
            <a:p>
              <a:r>
                <a:rPr lang="en-US" altLang="zh-CN" sz="1600" b="1" dirty="0">
                  <a:ea typeface="方正小标宋_GBK" panose="03000509000000000000" charset="-122"/>
                </a:rPr>
                <a:t>  </a:t>
              </a:r>
              <a:r>
                <a:rPr lang="zh-CN" altLang="en-US" sz="1600" b="1" dirty="0">
                  <a:ea typeface="方正小标宋_GBK" panose="03000509000000000000" charset="-122"/>
                </a:rPr>
                <a:t>尼加提</a:t>
              </a:r>
              <a:r>
                <a:rPr lang="en-US" altLang="zh-CN" sz="1600" b="1" dirty="0">
                  <a:ea typeface="方正小标宋_GBK" panose="03000509000000000000" charset="-122"/>
                </a:rPr>
                <a:t>·</a:t>
              </a:r>
              <a:r>
                <a:rPr lang="zh-CN" altLang="en-US" sz="1600" b="1" dirty="0">
                  <a:ea typeface="方正小标宋_GBK" panose="03000509000000000000" charset="-122"/>
                </a:rPr>
                <a:t>亚力坤</a:t>
              </a:r>
              <a:endParaRPr lang="zh-CN" altLang="en-US" sz="1600" b="1" dirty="0">
                <a:ea typeface="方正小标宋_GBK" panose="03000509000000000000" charset="-122"/>
              </a:endParaRPr>
            </a:p>
            <a:p>
              <a:pPr>
                <a:lnSpc>
                  <a:spcPct val="150000"/>
                </a:lnSpc>
              </a:pPr>
              <a:r>
                <a:rPr lang="zh-CN" altLang="en-US" sz="1600" b="1" dirty="0">
                  <a:ea typeface="方正小标宋_GBK" panose="03000509000000000000" charset="-122"/>
                  <a:sym typeface="+mn-ea"/>
                </a:rPr>
                <a:t>（副教授、硕导）</a:t>
              </a:r>
              <a:endParaRPr lang="zh-CN" altLang="en-US" sz="1600" b="1" dirty="0">
                <a:ea typeface="方正小标宋_GBK" panose="03000509000000000000" charset="-122"/>
              </a:endParaRPr>
            </a:p>
          </p:txBody>
        </p:sp>
      </p:gr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447251" y="1013036"/>
            <a:ext cx="4064000" cy="521970"/>
          </a:xfrm>
          <a:prstGeom prst="rect">
            <a:avLst/>
          </a:prstGeom>
          <a:noFill/>
        </p:spPr>
        <p:txBody>
          <a:bodyPr wrap="square" rtlCol="0">
            <a:spAutoFit/>
          </a:bodyPr>
          <a:lstStyle/>
          <a:p>
            <a:r>
              <a:rPr lang="en-US" altLang="zh-CN" sz="2800" b="1" dirty="0">
                <a:solidFill>
                  <a:srgbClr val="FF0000"/>
                </a:solidFill>
                <a:latin typeface="方正小标宋_GBK" panose="03000509000000000000" charset="-122"/>
                <a:ea typeface="方正小标宋_GBK" panose="03000509000000000000" charset="-122"/>
                <a:cs typeface="方正小标宋_GBK" panose="03000509000000000000" charset="-122"/>
              </a:rPr>
              <a:t>2</a:t>
            </a:r>
            <a:r>
              <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rPr>
              <a:t>、团队</a:t>
            </a:r>
            <a:r>
              <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rPr>
              <a:t>成员</a:t>
            </a:r>
            <a:endPar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sp>
        <p:nvSpPr>
          <p:cNvPr id="10" name="文本框 9"/>
          <p:cNvSpPr txBox="1"/>
          <p:nvPr/>
        </p:nvSpPr>
        <p:spPr>
          <a:xfrm>
            <a:off x="0" y="78154"/>
            <a:ext cx="12191999" cy="645160"/>
          </a:xfrm>
          <a:prstGeom prst="rect">
            <a:avLst/>
          </a:prstGeom>
          <a:noFill/>
        </p:spPr>
        <p:txBody>
          <a:bodyPr wrap="square" rtlCol="0">
            <a:spAutoFit/>
            <a:scene3d>
              <a:camera prst="orthographicFront"/>
              <a:lightRig rig="threePt" dir="t"/>
            </a:scene3d>
          </a:bodyPr>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一</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a:t>
            </a:r>
            <a:r>
              <a:rPr lang="zh-CN" altLang="en-US" sz="3600" b="1" dirty="0">
                <a:solidFill>
                  <a:schemeClr val="bg1"/>
                </a:solidFill>
                <a:latin typeface="黑体" panose="02010609060101010101" pitchFamily="49" charset="-122"/>
                <a:ea typeface="黑体" panose="02010609060101010101" pitchFamily="49" charset="-122"/>
                <a:sym typeface="+mn-ea"/>
              </a:rPr>
              <a:t>高能物理科研团队</a:t>
            </a:r>
            <a:endParaRPr lang="zh-CN" altLang="en-US" sz="3600" b="1" dirty="0">
              <a:solidFill>
                <a:schemeClr val="bg1"/>
              </a:solidFill>
              <a:effectLst>
                <a:innerShdw blurRad="63500" dist="50800" dir="13500000">
                  <a:srgbClr val="000000">
                    <a:alpha val="50000"/>
                  </a:srgbClr>
                </a:innerShdw>
              </a:effectLst>
              <a:latin typeface="黑体" panose="02010609060101010101" pitchFamily="49" charset="-122"/>
              <a:ea typeface="黑体" panose="02010609060101010101" pitchFamily="49" charset="-122"/>
              <a:sym typeface="+mn-ea"/>
            </a:endParaRPr>
          </a:p>
        </p:txBody>
      </p:sp>
      <p:grpSp>
        <p:nvGrpSpPr>
          <p:cNvPr id="18" name="组合 17"/>
          <p:cNvGrpSpPr/>
          <p:nvPr/>
        </p:nvGrpSpPr>
        <p:grpSpPr>
          <a:xfrm>
            <a:off x="1358900" y="2269490"/>
            <a:ext cx="9429750" cy="3090545"/>
            <a:chOff x="2140" y="3574"/>
            <a:chExt cx="14850" cy="4867"/>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14" y="3574"/>
              <a:ext cx="2439" cy="3351"/>
            </a:xfrm>
            <a:prstGeom prst="rect">
              <a:avLst/>
            </a:prstGeom>
          </p:spPr>
        </p:pic>
        <p:pic>
          <p:nvPicPr>
            <p:cNvPr id="15" name="图片 14"/>
            <p:cNvPicPr>
              <a:picLocks noChangeAspect="1"/>
            </p:cNvPicPr>
            <p:nvPr/>
          </p:nvPicPr>
          <p:blipFill>
            <a:blip r:embed="rId2"/>
            <a:stretch>
              <a:fillRect/>
            </a:stretch>
          </p:blipFill>
          <p:spPr>
            <a:xfrm>
              <a:off x="2140" y="3574"/>
              <a:ext cx="2743" cy="3339"/>
            </a:xfrm>
            <a:prstGeom prst="rect">
              <a:avLst/>
            </a:prstGeom>
          </p:spPr>
        </p:pic>
        <p:sp>
          <p:nvSpPr>
            <p:cNvPr id="27" name="文本框 26"/>
            <p:cNvSpPr txBox="1"/>
            <p:nvPr/>
          </p:nvSpPr>
          <p:spPr>
            <a:xfrm>
              <a:off x="2421" y="7266"/>
              <a:ext cx="2664" cy="593"/>
            </a:xfrm>
            <a:prstGeom prst="rect">
              <a:avLst/>
            </a:prstGeom>
            <a:noFill/>
          </p:spPr>
          <p:txBody>
            <a:bodyPr wrap="square">
              <a:noAutofit/>
            </a:bodyPr>
            <a:lstStyle/>
            <a:p>
              <a:r>
                <a:rPr lang="zh-CN" altLang="en-US" sz="1600" b="1" dirty="0">
                  <a:ea typeface="方正小标宋_GBK" panose="03000509000000000000" charset="-122"/>
                </a:rPr>
                <a:t>霍文生</a:t>
              </a:r>
              <a:endParaRPr lang="zh-CN" altLang="en-US" sz="1600" b="1" dirty="0">
                <a:ea typeface="方正小标宋_GBK" panose="03000509000000000000" charset="-122"/>
              </a:endParaRPr>
            </a:p>
          </p:txBody>
        </p:sp>
        <p:sp>
          <p:nvSpPr>
            <p:cNvPr id="29" name="文本框 28"/>
            <p:cNvSpPr txBox="1"/>
            <p:nvPr/>
          </p:nvSpPr>
          <p:spPr>
            <a:xfrm>
              <a:off x="13346" y="7328"/>
              <a:ext cx="3644" cy="1113"/>
            </a:xfrm>
            <a:prstGeom prst="rect">
              <a:avLst/>
            </a:prstGeom>
            <a:noFill/>
          </p:spPr>
          <p:txBody>
            <a:bodyPr wrap="square">
              <a:spAutoFit/>
            </a:bodyPr>
            <a:lstStyle/>
            <a:p>
              <a:r>
                <a:rPr lang="zh-CN" altLang="en-US" sz="1600" b="1" dirty="0">
                  <a:ea typeface="方正小标宋_GBK" panose="03000509000000000000" charset="-122"/>
                </a:rPr>
                <a:t>阿拉帕提</a:t>
              </a:r>
              <a:r>
                <a:rPr lang="en-US" altLang="zh-CN" sz="1600" b="1" dirty="0">
                  <a:ea typeface="方正小标宋_GBK" panose="03000509000000000000" charset="-122"/>
                </a:rPr>
                <a:t>·</a:t>
              </a:r>
              <a:r>
                <a:rPr lang="zh-CN" altLang="en-US" sz="1600" b="1" dirty="0">
                  <a:ea typeface="方正小标宋_GBK" panose="03000509000000000000" charset="-122"/>
                </a:rPr>
                <a:t>阿不力米提</a:t>
              </a:r>
              <a:r>
                <a:rPr lang="en-US" altLang="zh-CN" sz="1600" b="1" dirty="0">
                  <a:ea typeface="方正小标宋_GBK" panose="03000509000000000000" charset="-122"/>
                </a:rPr>
                <a:t>  </a:t>
              </a:r>
              <a:endParaRPr lang="en-US" altLang="zh-CN" sz="1600" b="1" dirty="0">
                <a:ea typeface="方正小标宋_GBK" panose="03000509000000000000" charset="-122"/>
              </a:endParaRPr>
            </a:p>
            <a:p>
              <a:pPr>
                <a:lnSpc>
                  <a:spcPct val="150000"/>
                </a:lnSpc>
              </a:pPr>
              <a:r>
                <a:rPr lang="en-US" altLang="zh-CN" sz="1600" b="1" dirty="0">
                  <a:ea typeface="方正小标宋_GBK" panose="03000509000000000000" charset="-122"/>
                </a:rPr>
                <a:t>      </a:t>
              </a:r>
              <a:r>
                <a:rPr lang="zh-CN" altLang="en-US" sz="1600" b="1" dirty="0">
                  <a:ea typeface="方正小标宋_GBK" panose="03000509000000000000" charset="-122"/>
                </a:rPr>
                <a:t>（博士）</a:t>
              </a:r>
              <a:endParaRPr lang="zh-CN" altLang="en-US" sz="1600" b="1" dirty="0">
                <a:ea typeface="方正小标宋_GBK" panose="03000509000000000000" charset="-122"/>
              </a:endParaRPr>
            </a:p>
          </p:txBody>
        </p:sp>
        <p:pic>
          <p:nvPicPr>
            <p:cNvPr id="30" name="图片 29"/>
            <p:cNvPicPr>
              <a:picLocks noChangeAspect="1"/>
            </p:cNvPicPr>
            <p:nvPr/>
          </p:nvPicPr>
          <p:blipFill>
            <a:blip r:embed="rId3"/>
            <a:stretch>
              <a:fillRect/>
            </a:stretch>
          </p:blipFill>
          <p:spPr>
            <a:xfrm>
              <a:off x="13577" y="3574"/>
              <a:ext cx="2439" cy="3338"/>
            </a:xfrm>
            <a:prstGeom prst="rect">
              <a:avLst/>
            </a:prstGeom>
          </p:spPr>
        </p:pic>
        <p:sp>
          <p:nvSpPr>
            <p:cNvPr id="31" name="文本框 30"/>
            <p:cNvSpPr txBox="1"/>
            <p:nvPr/>
          </p:nvSpPr>
          <p:spPr>
            <a:xfrm>
              <a:off x="5812" y="7266"/>
              <a:ext cx="2933" cy="1025"/>
            </a:xfrm>
            <a:prstGeom prst="rect">
              <a:avLst/>
            </a:prstGeom>
            <a:noFill/>
          </p:spPr>
          <p:txBody>
            <a:bodyPr wrap="square">
              <a:noAutofit/>
            </a:bodyPr>
            <a:lstStyle/>
            <a:p>
              <a:pPr>
                <a:lnSpc>
                  <a:spcPct val="150000"/>
                </a:lnSpc>
              </a:pPr>
              <a:r>
                <a:rPr lang="zh-CN" altLang="en-US" sz="1600" b="1" dirty="0">
                  <a:ea typeface="方正小标宋_GBK" panose="03000509000000000000" charset="-122"/>
                </a:rPr>
                <a:t>热依玛汗</a:t>
              </a:r>
              <a:r>
                <a:rPr lang="en-US" altLang="zh-CN" sz="1600" b="1" dirty="0">
                  <a:ea typeface="方正小标宋_GBK" panose="03000509000000000000" charset="-122"/>
                </a:rPr>
                <a:t>·</a:t>
              </a:r>
              <a:r>
                <a:rPr lang="zh-CN" altLang="en-US" sz="1600" b="1" dirty="0">
                  <a:ea typeface="方正小标宋_GBK" panose="03000509000000000000" charset="-122"/>
                </a:rPr>
                <a:t>热西丁</a:t>
              </a:r>
              <a:endParaRPr lang="zh-CN" altLang="en-US" sz="1600" b="1" dirty="0">
                <a:ea typeface="方正小标宋_GBK" panose="03000509000000000000" charset="-122"/>
              </a:endParaRPr>
            </a:p>
            <a:p>
              <a:r>
                <a:rPr lang="en-US" altLang="zh-CN" sz="1600" b="1" dirty="0">
                  <a:ea typeface="方正小标宋_GBK" panose="03000509000000000000" charset="-122"/>
                </a:rPr>
                <a:t>     </a:t>
              </a:r>
              <a:r>
                <a:rPr lang="zh-CN" altLang="en-US" sz="1600" b="1" dirty="0">
                  <a:ea typeface="方正小标宋_GBK" panose="03000509000000000000" charset="-122"/>
                </a:rPr>
                <a:t>（博士）</a:t>
              </a:r>
              <a:endParaRPr lang="zh-CN" altLang="en-US" sz="1600" b="1" dirty="0">
                <a:ea typeface="方正小标宋_GBK" panose="03000509000000000000" charset="-122"/>
              </a:endParaRPr>
            </a:p>
            <a:p>
              <a:endParaRPr lang="zh-CN" altLang="en-US" sz="1600" b="1" dirty="0">
                <a:ea typeface="方正小标宋_GBK" panose="03000509000000000000" charset="-122"/>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0" y="3574"/>
              <a:ext cx="2648" cy="3452"/>
            </a:xfrm>
            <a:prstGeom prst="rect">
              <a:avLst/>
            </a:prstGeom>
          </p:spPr>
        </p:pic>
        <p:sp>
          <p:nvSpPr>
            <p:cNvPr id="16" name="文本框 15"/>
            <p:cNvSpPr txBox="1"/>
            <p:nvPr/>
          </p:nvSpPr>
          <p:spPr>
            <a:xfrm>
              <a:off x="9717" y="7328"/>
              <a:ext cx="2393" cy="531"/>
            </a:xfrm>
            <a:prstGeom prst="rect">
              <a:avLst/>
            </a:prstGeom>
            <a:noFill/>
          </p:spPr>
          <p:txBody>
            <a:bodyPr wrap="square">
              <a:spAutoFit/>
            </a:bodyPr>
            <a:p>
              <a:r>
                <a:rPr lang="zh-CN" altLang="en-US" sz="1600" b="1" dirty="0">
                  <a:ea typeface="方正小标宋_GBK" panose="03000509000000000000" charset="-122"/>
                </a:rPr>
                <a:t>李军（博士）</a:t>
              </a:r>
              <a:endParaRPr lang="zh-CN" altLang="en-US" sz="1600" b="1" dirty="0">
                <a:ea typeface="方正小标宋_GBK" panose="03000509000000000000" charset="-122"/>
              </a:endParaRPr>
            </a:p>
          </p:txBody>
        </p:sp>
      </p:gr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521970" y="970915"/>
            <a:ext cx="8802370" cy="521970"/>
          </a:xfrm>
          <a:prstGeom prst="rect">
            <a:avLst/>
          </a:prstGeom>
          <a:noFill/>
        </p:spPr>
        <p:txBody>
          <a:bodyPr wrap="square" rtlCol="0">
            <a:spAutoFit/>
          </a:bodyPr>
          <a:lstStyle/>
          <a:p>
            <a:r>
              <a:rPr lang="en-US" altLang="zh-CN" sz="2800" b="1" dirty="0">
                <a:solidFill>
                  <a:srgbClr val="FF0000"/>
                </a:solidFill>
                <a:latin typeface="方正小标宋_GBK" panose="03000509000000000000" charset="-122"/>
                <a:ea typeface="方正小标宋_GBK" panose="03000509000000000000" charset="-122"/>
                <a:cs typeface="方正小标宋_GBK" panose="03000509000000000000" charset="-122"/>
              </a:rPr>
              <a:t>3</a:t>
            </a:r>
            <a:r>
              <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rPr>
              <a:t>、研究成果（</a:t>
            </a:r>
            <a:r>
              <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项目、</a:t>
            </a:r>
            <a:r>
              <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rPr>
              <a:t>论文、获奖）</a:t>
            </a:r>
            <a:endParaRPr lang="zh-CN" altLang="en-US" sz="2800" b="1" dirty="0">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sp>
        <p:nvSpPr>
          <p:cNvPr id="4" name="文本框 3"/>
          <p:cNvSpPr txBox="1"/>
          <p:nvPr/>
        </p:nvSpPr>
        <p:spPr>
          <a:xfrm>
            <a:off x="769620" y="1910080"/>
            <a:ext cx="11106150" cy="3327400"/>
          </a:xfrm>
          <a:prstGeom prst="rect">
            <a:avLst/>
          </a:prstGeom>
          <a:noFill/>
        </p:spPr>
        <p:txBody>
          <a:bodyPr wrap="square" rtlCol="0">
            <a:noAutofit/>
          </a:bodyPr>
          <a:lstStyle/>
          <a:p>
            <a:pPr>
              <a:lnSpc>
                <a:spcPct val="200000"/>
              </a:lnSpc>
            </a:pPr>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rPr>
              <a:t>项目</a:t>
            </a:r>
            <a:r>
              <a:rPr lang="zh-CN" altLang="en-US" sz="2400" b="1" dirty="0">
                <a:latin typeface="方正小标宋_GBK" panose="03000509000000000000" charset="-122"/>
                <a:ea typeface="方正小标宋_GBK" panose="03000509000000000000" charset="-122"/>
                <a:cs typeface="方正小标宋_GBK" panose="03000509000000000000" charset="-122"/>
              </a:rPr>
              <a:t>：国家自然科学基金项目</a:t>
            </a:r>
            <a:r>
              <a:rPr lang="en-US" altLang="zh-CN" sz="2400" b="1">
                <a:latin typeface="方正小标宋_GBK" panose="03000509000000000000" charset="-122"/>
                <a:ea typeface="方正小标宋_GBK" panose="03000509000000000000" charset="-122"/>
                <a:cs typeface="方正小标宋_GBK" panose="03000509000000000000" charset="-122"/>
              </a:rPr>
              <a:t>8</a:t>
            </a:r>
            <a:r>
              <a:rPr lang="zh-CN" altLang="en-US" sz="2400" b="1">
                <a:latin typeface="方正小标宋_GBK" panose="03000509000000000000" charset="-122"/>
                <a:ea typeface="方正小标宋_GBK" panose="03000509000000000000" charset="-122"/>
                <a:cs typeface="方正小标宋_GBK" panose="03000509000000000000" charset="-122"/>
              </a:rPr>
              <a:t>项</a:t>
            </a:r>
            <a:r>
              <a:rPr lang="zh-CN" altLang="en-US" sz="2400" b="1" dirty="0">
                <a:latin typeface="方正小标宋_GBK" panose="03000509000000000000" charset="-122"/>
                <a:ea typeface="方正小标宋_GBK" panose="03000509000000000000" charset="-122"/>
                <a:cs typeface="方正小标宋_GBK" panose="03000509000000000000" charset="-122"/>
              </a:rPr>
              <a:t>、省部级项目</a:t>
            </a:r>
            <a:r>
              <a:rPr lang="en-US" altLang="zh-CN" sz="2400" b="1" dirty="0">
                <a:latin typeface="方正小标宋_GBK" panose="03000509000000000000" charset="-122"/>
                <a:ea typeface="方正小标宋_GBK" panose="03000509000000000000" charset="-122"/>
                <a:cs typeface="方正小标宋_GBK" panose="03000509000000000000" charset="-122"/>
              </a:rPr>
              <a:t>3</a:t>
            </a:r>
            <a:r>
              <a:rPr lang="zh-CN" altLang="en-US" sz="2400" b="1" dirty="0">
                <a:latin typeface="方正小标宋_GBK" panose="03000509000000000000" charset="-122"/>
                <a:ea typeface="方正小标宋_GBK" panose="03000509000000000000" charset="-122"/>
                <a:cs typeface="方正小标宋_GBK" panose="03000509000000000000" charset="-122"/>
              </a:rPr>
              <a:t>项、厅局级项目</a:t>
            </a:r>
            <a:r>
              <a:rPr lang="en-US" altLang="zh-CN" sz="2400" b="1" dirty="0">
                <a:latin typeface="方正小标宋_GBK" panose="03000509000000000000" charset="-122"/>
                <a:ea typeface="方正小标宋_GBK" panose="03000509000000000000" charset="-122"/>
                <a:cs typeface="方正小标宋_GBK" panose="03000509000000000000" charset="-122"/>
              </a:rPr>
              <a:t>3</a:t>
            </a:r>
            <a:r>
              <a:rPr lang="zh-CN" altLang="en-US" sz="2400" b="1" dirty="0">
                <a:latin typeface="方正小标宋_GBK" panose="03000509000000000000" charset="-122"/>
                <a:ea typeface="方正小标宋_GBK" panose="03000509000000000000" charset="-122"/>
                <a:cs typeface="方正小标宋_GBK" panose="03000509000000000000" charset="-122"/>
              </a:rPr>
              <a:t>项、校级项目</a:t>
            </a:r>
            <a:r>
              <a:rPr lang="en-US" altLang="zh-CN" sz="2400" b="1" dirty="0">
                <a:latin typeface="方正小标宋_GBK" panose="03000509000000000000" charset="-122"/>
                <a:ea typeface="方正小标宋_GBK" panose="03000509000000000000" charset="-122"/>
                <a:cs typeface="方正小标宋_GBK" panose="03000509000000000000" charset="-122"/>
              </a:rPr>
              <a:t>2</a:t>
            </a:r>
            <a:endParaRPr lang="en-US" altLang="zh-CN" sz="2400" b="1" dirty="0">
              <a:latin typeface="方正小标宋_GBK" panose="03000509000000000000" charset="-122"/>
              <a:ea typeface="方正小标宋_GBK" panose="03000509000000000000" charset="-122"/>
              <a:cs typeface="方正小标宋_GBK" panose="03000509000000000000" charset="-122"/>
            </a:endParaRPr>
          </a:p>
          <a:p>
            <a:pPr>
              <a:lnSpc>
                <a:spcPct val="200000"/>
              </a:lnSpc>
            </a:pP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项、</a:t>
            </a:r>
            <a:r>
              <a:rPr lang="en-US" altLang="zh-CN" sz="2400" b="1" dirty="0">
                <a:latin typeface="方正小标宋_GBK" panose="03000509000000000000" charset="-122"/>
                <a:ea typeface="方正小标宋_GBK" panose="03000509000000000000" charset="-122"/>
                <a:cs typeface="方正小标宋_GBK" panose="03000509000000000000" charset="-122"/>
              </a:rPr>
              <a:t> </a:t>
            </a:r>
            <a:r>
              <a:rPr lang="zh-CN" altLang="en-US" sz="2400" b="1" dirty="0">
                <a:latin typeface="方正小标宋_GBK" panose="03000509000000000000" charset="-122"/>
                <a:ea typeface="方正小标宋_GBK" panose="03000509000000000000" charset="-122"/>
                <a:cs typeface="方正小标宋_GBK" panose="03000509000000000000" charset="-122"/>
              </a:rPr>
              <a:t>博士启动基金项目</a:t>
            </a:r>
            <a:r>
              <a:rPr lang="en-US" altLang="zh-CN" sz="2400" b="1" dirty="0">
                <a:latin typeface="方正小标宋_GBK" panose="03000509000000000000" charset="-122"/>
                <a:ea typeface="方正小标宋_GBK" panose="03000509000000000000" charset="-122"/>
                <a:cs typeface="方正小标宋_GBK" panose="03000509000000000000" charset="-122"/>
              </a:rPr>
              <a:t>2</a:t>
            </a:r>
            <a:r>
              <a:rPr lang="zh-CN" altLang="en-US" sz="2400" b="1" dirty="0">
                <a:latin typeface="方正小标宋_GBK" panose="03000509000000000000" charset="-122"/>
                <a:ea typeface="方正小标宋_GBK" panose="03000509000000000000" charset="-122"/>
                <a:cs typeface="方正小标宋_GBK" panose="03000509000000000000" charset="-122"/>
              </a:rPr>
              <a:t>项。</a:t>
            </a:r>
            <a:endParaRPr lang="zh-CN" altLang="en-US" sz="2400" b="1" dirty="0">
              <a:latin typeface="方正小标宋_GBK" panose="03000509000000000000" charset="-122"/>
              <a:ea typeface="方正小标宋_GBK" panose="03000509000000000000" charset="-122"/>
              <a:cs typeface="方正小标宋_GBK" panose="03000509000000000000" charset="-122"/>
            </a:endParaRPr>
          </a:p>
          <a:p>
            <a:pPr>
              <a:lnSpc>
                <a:spcPct val="200000"/>
              </a:lnSpc>
            </a:pPr>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rPr>
              <a:t>论文</a:t>
            </a:r>
            <a:r>
              <a:rPr lang="zh-CN" altLang="en-US" sz="2400" b="1" dirty="0">
                <a:latin typeface="方正小标宋_GBK" panose="03000509000000000000" charset="-122"/>
                <a:ea typeface="方正小标宋_GBK" panose="03000509000000000000" charset="-122"/>
                <a:cs typeface="方正小标宋_GBK" panose="03000509000000000000" charset="-122"/>
              </a:rPr>
              <a:t>：发表</a:t>
            </a:r>
            <a:r>
              <a:rPr lang="en-US" altLang="zh-CN" sz="2400" b="1" dirty="0">
                <a:latin typeface="方正小标宋_GBK" panose="03000509000000000000" charset="-122"/>
                <a:ea typeface="方正小标宋_GBK" panose="03000509000000000000" charset="-122"/>
                <a:cs typeface="方正小标宋_GBK" panose="03000509000000000000" charset="-122"/>
              </a:rPr>
              <a:t>SCI</a:t>
            </a:r>
            <a:r>
              <a:rPr lang="zh-CN" altLang="en-US" sz="2400" b="1" dirty="0">
                <a:latin typeface="方正小标宋_GBK" panose="03000509000000000000" charset="-122"/>
                <a:ea typeface="方正小标宋_GBK" panose="03000509000000000000" charset="-122"/>
                <a:cs typeface="方正小标宋_GBK" panose="03000509000000000000" charset="-122"/>
              </a:rPr>
              <a:t>论文</a:t>
            </a:r>
            <a:r>
              <a:rPr lang="en-US" altLang="zh-CN" sz="2400" b="1" dirty="0">
                <a:latin typeface="方正小标宋_GBK" panose="03000509000000000000" charset="-122"/>
                <a:ea typeface="方正小标宋_GBK" panose="03000509000000000000" charset="-122"/>
                <a:cs typeface="方正小标宋_GBK" panose="03000509000000000000" charset="-122"/>
              </a:rPr>
              <a:t>25</a:t>
            </a:r>
            <a:r>
              <a:rPr lang="zh-CN" altLang="en-US" sz="2400" b="1" dirty="0">
                <a:latin typeface="方正小标宋_GBK" panose="03000509000000000000" charset="-122"/>
                <a:ea typeface="方正小标宋_GBK" panose="03000509000000000000" charset="-122"/>
                <a:cs typeface="方正小标宋_GBK" panose="03000509000000000000" charset="-122"/>
              </a:rPr>
              <a:t>篇。 </a:t>
            </a:r>
            <a:endParaRPr lang="zh-CN" altLang="en-US" sz="2400" b="1" dirty="0">
              <a:latin typeface="方正小标宋_GBK" panose="03000509000000000000" charset="-122"/>
              <a:ea typeface="方正小标宋_GBK" panose="03000509000000000000" charset="-122"/>
              <a:cs typeface="方正小标宋_GBK" panose="03000509000000000000" charset="-122"/>
            </a:endParaRPr>
          </a:p>
          <a:p>
            <a:pPr>
              <a:lnSpc>
                <a:spcPct val="200000"/>
              </a:lnSpc>
            </a:pPr>
            <a:r>
              <a:rPr lang="zh-CN" altLang="en-US" sz="2400" b="1" dirty="0">
                <a:solidFill>
                  <a:srgbClr val="FF0000"/>
                </a:solidFill>
                <a:latin typeface="方正小标宋_GBK" panose="03000509000000000000" charset="-122"/>
                <a:ea typeface="方正小标宋_GBK" panose="03000509000000000000" charset="-122"/>
                <a:cs typeface="方正小标宋_GBK" panose="03000509000000000000" charset="-122"/>
              </a:rPr>
              <a:t>获奖</a:t>
            </a:r>
            <a:r>
              <a:rPr lang="zh-CN" altLang="en-US" sz="2400" b="1" dirty="0">
                <a:latin typeface="方正小标宋_GBK" panose="03000509000000000000" charset="-122"/>
                <a:ea typeface="方正小标宋_GBK" panose="03000509000000000000" charset="-122"/>
                <a:cs typeface="方正小标宋_GBK" panose="03000509000000000000" charset="-122"/>
              </a:rPr>
              <a:t>：自治区科技进步奖三等</a:t>
            </a:r>
            <a:r>
              <a:rPr lang="en-US" altLang="zh-CN" sz="2400" b="1" dirty="0">
                <a:latin typeface="方正小标宋_GBK" panose="03000509000000000000" charset="-122"/>
                <a:ea typeface="方正小标宋_GBK" panose="03000509000000000000" charset="-122"/>
                <a:cs typeface="方正小标宋_GBK" panose="03000509000000000000" charset="-122"/>
              </a:rPr>
              <a:t>1</a:t>
            </a:r>
            <a:r>
              <a:rPr lang="zh-CN" altLang="en-US" sz="2400" b="1" dirty="0">
                <a:latin typeface="方正小标宋_GBK" panose="03000509000000000000" charset="-122"/>
                <a:ea typeface="方正小标宋_GBK" panose="03000509000000000000" charset="-122"/>
                <a:cs typeface="方正小标宋_GBK" panose="03000509000000000000" charset="-122"/>
              </a:rPr>
              <a:t>项（</a:t>
            </a:r>
            <a:r>
              <a:rPr lang="en-US" altLang="zh-CN" sz="2400" b="1" dirty="0">
                <a:latin typeface="方正小标宋_GBK" panose="03000509000000000000" charset="-122"/>
                <a:ea typeface="方正小标宋_GBK" panose="03000509000000000000" charset="-122"/>
                <a:cs typeface="方正小标宋_GBK" panose="03000509000000000000" charset="-122"/>
              </a:rPr>
              <a:t>4/4</a:t>
            </a:r>
            <a:r>
              <a:rPr lang="zh-CN" altLang="en-US" sz="2400" b="1" dirty="0">
                <a:latin typeface="方正小标宋_GBK" panose="03000509000000000000" charset="-122"/>
                <a:ea typeface="方正小标宋_GBK" panose="03000509000000000000" charset="-122"/>
                <a:cs typeface="方正小标宋_GBK" panose="03000509000000000000" charset="-122"/>
              </a:rPr>
              <a:t>）， 新疆大学自然科学奖一等</a:t>
            </a:r>
            <a:r>
              <a:rPr lang="en-US" altLang="zh-CN" sz="2400" b="1" dirty="0">
                <a:latin typeface="方正小标宋_GBK" panose="03000509000000000000" charset="-122"/>
                <a:ea typeface="方正小标宋_GBK" panose="03000509000000000000" charset="-122"/>
                <a:cs typeface="方正小标宋_GBK" panose="03000509000000000000" charset="-122"/>
              </a:rPr>
              <a:t>1</a:t>
            </a:r>
            <a:r>
              <a:rPr lang="zh-CN" altLang="en-US" sz="2400" b="1" dirty="0">
                <a:latin typeface="方正小标宋_GBK" panose="03000509000000000000" charset="-122"/>
                <a:ea typeface="方正小标宋_GBK" panose="03000509000000000000" charset="-122"/>
                <a:cs typeface="方正小标宋_GBK" panose="03000509000000000000" charset="-122"/>
              </a:rPr>
              <a:t>项（</a:t>
            </a:r>
            <a:r>
              <a:rPr lang="en-US" altLang="zh-CN" sz="2400" b="1" dirty="0">
                <a:latin typeface="方正小标宋_GBK" panose="03000509000000000000" charset="-122"/>
                <a:ea typeface="方正小标宋_GBK" panose="03000509000000000000" charset="-122"/>
                <a:cs typeface="方正小标宋_GBK" panose="03000509000000000000" charset="-122"/>
              </a:rPr>
              <a:t>3/3</a:t>
            </a:r>
            <a:r>
              <a:rPr lang="zh-CN" altLang="en-US" sz="2400" b="1" dirty="0">
                <a:latin typeface="方正小标宋_GBK" panose="03000509000000000000" charset="-122"/>
                <a:ea typeface="方正小标宋_GBK" panose="03000509000000000000" charset="-122"/>
                <a:cs typeface="方正小标宋_GBK" panose="03000509000000000000" charset="-122"/>
              </a:rPr>
              <a:t>）。</a:t>
            </a:r>
            <a:endParaRPr lang="zh-CN" altLang="en-US" sz="2400" b="1" dirty="0">
              <a:latin typeface="方正小标宋_GBK" panose="03000509000000000000" charset="-122"/>
              <a:ea typeface="方正小标宋_GBK" panose="03000509000000000000" charset="-122"/>
              <a:cs typeface="方正小标宋_GBK" panose="03000509000000000000" charset="-122"/>
            </a:endParaRPr>
          </a:p>
        </p:txBody>
      </p:sp>
      <p:sp>
        <p:nvSpPr>
          <p:cNvPr id="3" name="文本框 2"/>
          <p:cNvSpPr txBox="1"/>
          <p:nvPr/>
        </p:nvSpPr>
        <p:spPr>
          <a:xfrm>
            <a:off x="0" y="78154"/>
            <a:ext cx="12191999" cy="645160"/>
          </a:xfrm>
          <a:prstGeom prst="rect">
            <a:avLst/>
          </a:prstGeom>
          <a:noFill/>
        </p:spPr>
        <p:txBody>
          <a:bodyPr wrap="square" rtlCol="0">
            <a:spAutoFit/>
            <a:scene3d>
              <a:camera prst="orthographicFront"/>
              <a:lightRig rig="threePt" dir="t"/>
            </a:scene3d>
          </a:bodyPr>
          <a:lstStyle/>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一</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a:t>
            </a:r>
            <a:r>
              <a:rPr lang="zh-CN" altLang="en-US" sz="3600" b="1" dirty="0">
                <a:solidFill>
                  <a:schemeClr val="bg1"/>
                </a:solidFill>
                <a:latin typeface="黑体" panose="02010609060101010101" pitchFamily="49" charset="-122"/>
                <a:ea typeface="黑体" panose="02010609060101010101" pitchFamily="49" charset="-122"/>
                <a:sym typeface="+mn-ea"/>
              </a:rPr>
              <a:t>高能物理科研团队</a:t>
            </a:r>
            <a:endParaRPr lang="zh-CN" altLang="en-US" sz="3600" b="1" dirty="0">
              <a:solidFill>
                <a:schemeClr val="bg1"/>
              </a:solidFill>
              <a:effectLst>
                <a:innerShdw blurRad="63500" dist="50800" dir="13500000">
                  <a:srgbClr val="000000">
                    <a:alpha val="50000"/>
                  </a:srgbClr>
                </a:innerShdw>
              </a:effectLst>
              <a:latin typeface="黑体" panose="02010609060101010101" pitchFamily="49" charset="-122"/>
              <a:ea typeface="黑体" panose="02010609060101010101" pitchFamily="49" charset="-122"/>
              <a:sym typeface="+mn-ea"/>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3" name="文本框 2"/>
          <p:cNvSpPr txBox="1"/>
          <p:nvPr/>
        </p:nvSpPr>
        <p:spPr>
          <a:xfrm>
            <a:off x="0" y="78154"/>
            <a:ext cx="12191999" cy="645160"/>
          </a:xfrm>
          <a:prstGeom prst="rect">
            <a:avLst/>
          </a:prstGeom>
          <a:noFill/>
        </p:spPr>
        <p:txBody>
          <a:bodyPr wrap="square" rtlCol="0">
            <a:spAutoFit/>
            <a:scene3d>
              <a:camera prst="orthographicFront"/>
              <a:lightRig rig="threePt" dir="t"/>
            </a:scene3d>
          </a:bodyPr>
          <a:lstStyle/>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二</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a:t>
            </a:r>
            <a:r>
              <a:rPr lang="zh-CN" altLang="en-US" sz="3600" b="1">
                <a:solidFill>
                  <a:schemeClr val="bg1"/>
                </a:solidFill>
                <a:latin typeface="黑体" panose="02010609060101010101" pitchFamily="49" charset="-122"/>
                <a:ea typeface="黑体" panose="02010609060101010101" pitchFamily="49" charset="-122"/>
                <a:sym typeface="+mn-ea"/>
              </a:rPr>
              <a:t>天体物理科研团队</a:t>
            </a:r>
            <a:endParaRPr lang="zh-CN" altLang="en-US" sz="3600" b="1" dirty="0">
              <a:solidFill>
                <a:schemeClr val="bg1"/>
              </a:solidFill>
              <a:effectLst>
                <a:innerShdw blurRad="63500" dist="50800" dir="13500000">
                  <a:srgbClr val="000000">
                    <a:alpha val="50000"/>
                  </a:srgbClr>
                </a:innerShdw>
              </a:effectLst>
              <a:latin typeface="黑体" panose="02010609060101010101" pitchFamily="49" charset="-122"/>
              <a:ea typeface="黑体" panose="02010609060101010101" pitchFamily="49" charset="-122"/>
              <a:sym typeface="+mn-ea"/>
            </a:endParaRPr>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smtClean="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385445" y="956945"/>
            <a:ext cx="4064000" cy="521970"/>
          </a:xfrm>
          <a:prstGeom prst="rect">
            <a:avLst/>
          </a:prstGeom>
          <a:noFill/>
        </p:spPr>
        <p:txBody>
          <a:bodyPr wrap="square" rtlCol="0">
            <a:spAutoFit/>
          </a:bodyPr>
          <a:p>
            <a:r>
              <a:rPr lang="en-US" altLang="zh-CN" sz="2800" b="1">
                <a:solidFill>
                  <a:srgbClr val="FF0000"/>
                </a:solidFill>
                <a:latin typeface="方正小标宋_GBK" panose="03000509000000000000" charset="-122"/>
                <a:ea typeface="方正小标宋_GBK" panose="03000509000000000000" charset="-122"/>
                <a:cs typeface="方正小标宋_GBK" panose="03000509000000000000" charset="-122"/>
              </a:rPr>
              <a:t>1</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rPr>
              <a:t>、研究方向</a:t>
            </a:r>
            <a:endPar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sp>
        <p:nvSpPr>
          <p:cNvPr id="17" name="文本框 16"/>
          <p:cNvSpPr txBox="1"/>
          <p:nvPr/>
        </p:nvSpPr>
        <p:spPr>
          <a:xfrm>
            <a:off x="521970" y="1218565"/>
            <a:ext cx="7700645" cy="5520055"/>
          </a:xfrm>
          <a:prstGeom prst="rect">
            <a:avLst/>
          </a:prstGeom>
          <a:noFill/>
        </p:spPr>
        <p:txBody>
          <a:bodyPr wrap="square" rtlCol="0" anchor="t">
            <a:spAutoFit/>
          </a:bodyPr>
          <a:lstStyle/>
          <a:p>
            <a:pPr marL="0" indent="0">
              <a:lnSpc>
                <a:spcPct val="170000"/>
              </a:lnSpc>
            </a:pPr>
            <a:r>
              <a:rPr lang="en-US" altLang="zh-CN" sz="2400" b="1">
                <a:solidFill>
                  <a:srgbClr val="7030A0"/>
                </a:solidFill>
                <a:latin typeface="微软雅黑" panose="020B0503020204020204" charset="-122"/>
                <a:ea typeface="微软雅黑" panose="020B0503020204020204" charset="-122"/>
                <a:cs typeface="微软雅黑" panose="020B0503020204020204" charset="-122"/>
                <a:sym typeface="+mn-ea"/>
              </a:rPr>
              <a:t>    </a:t>
            </a:r>
            <a:r>
              <a:rPr lang="zh-CN" sz="2000" b="1">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天体物理学</a:t>
            </a:r>
            <a:r>
              <a:rPr 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是应用物理学的技术、方法和理论，研究天体的形态、结构、化学组成、物理状态和演化规律的天文学分支学科。</a:t>
            </a:r>
            <a:endParaRPr 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endParaRPr>
          </a:p>
          <a:p>
            <a:pPr marL="0" indent="0">
              <a:lnSpc>
                <a:spcPct val="200000"/>
              </a:lnSpc>
            </a:pPr>
            <a:r>
              <a:rPr lang="en-US" altLang="zh-CN" sz="200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zh-CN" sz="200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团队</a:t>
            </a:r>
            <a:r>
              <a:rPr lang="zh-CN" sz="2000" b="1">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研究领域</a:t>
            </a:r>
            <a:r>
              <a:rPr lang="zh-CN" sz="200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主要包括：</a:t>
            </a:r>
            <a:r>
              <a:rPr 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恒星结构与演化</a:t>
            </a:r>
            <a:endParaRPr 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endParaRPr>
          </a:p>
          <a:p>
            <a:pPr marL="0" indent="0">
              <a:lnSpc>
                <a:spcPct val="170000"/>
              </a:lnSpc>
            </a:pPr>
            <a:r>
              <a:rPr 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en-US" alt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致密天体</a:t>
            </a:r>
            <a:endParaRPr 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endParaRPr>
          </a:p>
          <a:p>
            <a:pPr marL="0" indent="0">
              <a:lnSpc>
                <a:spcPct val="170000"/>
              </a:lnSpc>
            </a:pPr>
            <a:r>
              <a:rPr 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en-US" alt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脉冲星</a:t>
            </a:r>
            <a:endParaRPr 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endParaRPr>
          </a:p>
          <a:p>
            <a:pPr marL="0" indent="0">
              <a:lnSpc>
                <a:spcPct val="170000"/>
              </a:lnSpc>
            </a:pPr>
            <a:r>
              <a:rPr 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en-US" alt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暗物质</a:t>
            </a:r>
            <a:endParaRPr lang="zh-CN" sz="2000" b="1">
              <a:solidFill>
                <a:srgbClr val="000000"/>
              </a:solidFill>
              <a:latin typeface="方正小标宋_GBK" panose="03000509000000000000" charset="-122"/>
              <a:ea typeface="方正小标宋_GBK" panose="03000509000000000000" charset="-122"/>
              <a:cs typeface="方正小标宋_GBK" panose="03000509000000000000" charset="-122"/>
              <a:sym typeface="+mn-ea"/>
            </a:endParaRPr>
          </a:p>
          <a:p>
            <a:pPr marL="0" indent="0">
              <a:lnSpc>
                <a:spcPct val="170000"/>
              </a:lnSpc>
            </a:pPr>
            <a:r>
              <a:rPr lang="en-US" altLang="zh-CN" sz="200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zh-CN" sz="2000" b="1">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科研平台</a:t>
            </a: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a:t>
            </a:r>
            <a:r>
              <a:rPr lang="en-US" altLang="zh-CN" sz="2000" b="1" dirty="0">
                <a:latin typeface="方正小标宋_GBK" panose="03000509000000000000" charset="-122"/>
                <a:ea typeface="方正小标宋_GBK" panose="03000509000000000000" charset="-122"/>
                <a:cs typeface="方正小标宋_GBK" panose="03000509000000000000" charset="-122"/>
                <a:sym typeface="+mn-ea"/>
              </a:rPr>
              <a:t> </a:t>
            </a: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新疆大学－国家天文台</a:t>
            </a:r>
            <a:r>
              <a:rPr lang="zh-CN" altLang="en-US"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联合天体物理中心</a:t>
            </a:r>
            <a:r>
              <a:rPr lang="zh-CN" altLang="en-US" sz="2000" dirty="0">
                <a:latin typeface="方正小标宋_GBK" panose="03000509000000000000" charset="-122"/>
                <a:ea typeface="方正小标宋_GBK" panose="03000509000000000000" charset="-122"/>
                <a:cs typeface="方正小标宋_GBK" panose="03000509000000000000" charset="-122"/>
                <a:sym typeface="+mn-ea"/>
              </a:rPr>
              <a:t>（</a:t>
            </a:r>
            <a:r>
              <a:rPr lang="en-US" altLang="zh-CN" sz="2000" dirty="0">
                <a:latin typeface="方正小标宋_GBK" panose="03000509000000000000" charset="-122"/>
                <a:ea typeface="方正小标宋_GBK" panose="03000509000000000000" charset="-122"/>
                <a:cs typeface="方正小标宋_GBK" panose="03000509000000000000" charset="-122"/>
                <a:sym typeface="+mn-ea"/>
              </a:rPr>
              <a:t>2009</a:t>
            </a:r>
            <a:r>
              <a:rPr lang="zh-CN" altLang="en-US" sz="2000" dirty="0">
                <a:latin typeface="方正小标宋_GBK" panose="03000509000000000000" charset="-122"/>
                <a:ea typeface="方正小标宋_GBK" panose="03000509000000000000" charset="-122"/>
                <a:cs typeface="方正小标宋_GBK" panose="03000509000000000000" charset="-122"/>
                <a:sym typeface="+mn-ea"/>
              </a:rPr>
              <a:t>年）</a:t>
            </a:r>
            <a:endParaRPr lang="zh-CN" altLang="en-US" sz="2000" dirty="0">
              <a:latin typeface="方正小标宋_GBK" panose="03000509000000000000" charset="-122"/>
              <a:ea typeface="方正小标宋_GBK" panose="03000509000000000000" charset="-122"/>
              <a:cs typeface="方正小标宋_GBK" panose="03000509000000000000" charset="-122"/>
              <a:sym typeface="+mn-ea"/>
            </a:endParaRPr>
          </a:p>
          <a:p>
            <a:pPr marL="0" indent="0">
              <a:lnSpc>
                <a:spcPct val="170000"/>
              </a:lnSpc>
            </a:pPr>
            <a:r>
              <a:rPr lang="en-US" altLang="zh-CN" sz="2000" dirty="0">
                <a:latin typeface="方正小标宋_GBK" panose="03000509000000000000" charset="-122"/>
                <a:ea typeface="方正小标宋_GBK" panose="03000509000000000000" charset="-122"/>
                <a:cs typeface="方正小标宋_GBK" panose="03000509000000000000" charset="-122"/>
                <a:sym typeface="+mn-ea"/>
              </a:rPr>
              <a:t>                      </a:t>
            </a: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新疆大学粒子与天体物理</a:t>
            </a:r>
            <a:r>
              <a:rPr lang="zh-CN" altLang="en-US"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重点实验室</a:t>
            </a:r>
            <a:r>
              <a:rPr lang="zh-CN" altLang="en-US" sz="2000" dirty="0">
                <a:latin typeface="方正小标宋_GBK" panose="03000509000000000000" charset="-122"/>
                <a:ea typeface="方正小标宋_GBK" panose="03000509000000000000" charset="-122"/>
                <a:cs typeface="方正小标宋_GBK" panose="03000509000000000000" charset="-122"/>
                <a:sym typeface="+mn-ea"/>
              </a:rPr>
              <a:t>（</a:t>
            </a:r>
            <a:r>
              <a:rPr lang="en-US" altLang="zh-CN" sz="2000" dirty="0">
                <a:latin typeface="方正小标宋_GBK" panose="03000509000000000000" charset="-122"/>
                <a:ea typeface="方正小标宋_GBK" panose="03000509000000000000" charset="-122"/>
                <a:cs typeface="方正小标宋_GBK" panose="03000509000000000000" charset="-122"/>
                <a:sym typeface="+mn-ea"/>
              </a:rPr>
              <a:t>2017</a:t>
            </a:r>
            <a:r>
              <a:rPr lang="zh-CN" altLang="en-US" sz="2000" dirty="0">
                <a:latin typeface="方正小标宋_GBK" panose="03000509000000000000" charset="-122"/>
                <a:ea typeface="方正小标宋_GBK" panose="03000509000000000000" charset="-122"/>
                <a:cs typeface="方正小标宋_GBK" panose="03000509000000000000" charset="-122"/>
                <a:sym typeface="+mn-ea"/>
              </a:rPr>
              <a:t>年）</a:t>
            </a:r>
            <a:endParaRPr lang="zh-CN" altLang="en-US" sz="2000" dirty="0">
              <a:latin typeface="方正小标宋_GBK" panose="03000509000000000000" charset="-122"/>
              <a:ea typeface="方正小标宋_GBK" panose="03000509000000000000" charset="-122"/>
              <a:cs typeface="方正小标宋_GBK" panose="03000509000000000000" charset="-122"/>
              <a:sym typeface="+mn-ea"/>
            </a:endParaRPr>
          </a:p>
          <a:p>
            <a:pPr marL="0" indent="0" algn="r">
              <a:lnSpc>
                <a:spcPct val="170000"/>
              </a:lnSpc>
            </a:pPr>
            <a:r>
              <a:rPr lang="en-US" altLang="zh-CN" sz="2000" dirty="0">
                <a:latin typeface="方正小标宋_GBK" panose="03000509000000000000" charset="-122"/>
                <a:ea typeface="方正小标宋_GBK" panose="03000509000000000000" charset="-122"/>
                <a:cs typeface="方正小标宋_GBK" panose="03000509000000000000" charset="-122"/>
                <a:sym typeface="+mn-ea"/>
              </a:rPr>
              <a:t>                  </a:t>
            </a:r>
            <a:r>
              <a:rPr lang="en-US" altLang="zh-CN" sz="2000" b="1" dirty="0">
                <a:latin typeface="方正小标宋_GBK" panose="03000509000000000000" charset="-122"/>
                <a:ea typeface="方正小标宋_GBK" panose="03000509000000000000" charset="-122"/>
                <a:cs typeface="方正小标宋_GBK" panose="03000509000000000000" charset="-122"/>
                <a:sym typeface="+mn-ea"/>
              </a:rPr>
              <a:t> </a:t>
            </a: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新疆大学—新疆天文台</a:t>
            </a:r>
            <a:r>
              <a:rPr lang="zh-CN" altLang="en-US"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自治区产学研联合培养研究生示范基地</a:t>
            </a:r>
            <a:r>
              <a:rPr lang="zh-CN" altLang="en-US" sz="2000" dirty="0">
                <a:latin typeface="方正小标宋_GBK" panose="03000509000000000000" charset="-122"/>
                <a:ea typeface="方正小标宋_GBK" panose="03000509000000000000" charset="-122"/>
                <a:cs typeface="方正小标宋_GBK" panose="03000509000000000000" charset="-122"/>
                <a:sym typeface="+mn-ea"/>
              </a:rPr>
              <a:t>（</a:t>
            </a:r>
            <a:r>
              <a:rPr lang="en-US" altLang="zh-CN" sz="2000" dirty="0">
                <a:latin typeface="方正小标宋_GBK" panose="03000509000000000000" charset="-122"/>
                <a:ea typeface="方正小标宋_GBK" panose="03000509000000000000" charset="-122"/>
                <a:cs typeface="方正小标宋_GBK" panose="03000509000000000000" charset="-122"/>
                <a:sym typeface="+mn-ea"/>
              </a:rPr>
              <a:t>2019</a:t>
            </a:r>
            <a:r>
              <a:rPr lang="zh-CN" altLang="en-US" sz="2000" dirty="0">
                <a:latin typeface="方正小标宋_GBK" panose="03000509000000000000" charset="-122"/>
                <a:ea typeface="方正小标宋_GBK" panose="03000509000000000000" charset="-122"/>
                <a:cs typeface="方正小标宋_GBK" panose="03000509000000000000" charset="-122"/>
                <a:sym typeface="+mn-ea"/>
              </a:rPr>
              <a:t>年）</a:t>
            </a:r>
            <a:endParaRPr lang="zh-CN" altLang="en-US" sz="2000">
              <a:solidFill>
                <a:srgbClr val="000000"/>
              </a:solidFill>
              <a:latin typeface="方正小标宋_GBK" panose="03000509000000000000" charset="-122"/>
              <a:ea typeface="方正小标宋_GBK" panose="03000509000000000000" charset="-122"/>
              <a:cs typeface="方正小标宋_GBK" panose="03000509000000000000" charset="-122"/>
              <a:sym typeface="+mn-ea"/>
            </a:endParaRPr>
          </a:p>
        </p:txBody>
      </p:sp>
      <p:pic>
        <p:nvPicPr>
          <p:cNvPr id="3075" name="Picture 3"/>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8365490" y="4929505"/>
            <a:ext cx="2555139" cy="1668115"/>
          </a:xfrm>
          <a:prstGeom prst="round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4" name="图片 3"/>
          <p:cNvPicPr>
            <a:picLocks noChangeAspect="1"/>
          </p:cNvPicPr>
          <p:nvPr/>
        </p:nvPicPr>
        <p:blipFill>
          <a:blip r:embed="rId3"/>
          <a:stretch>
            <a:fillRect/>
          </a:stretch>
        </p:blipFill>
        <p:spPr>
          <a:xfrm>
            <a:off x="8365490" y="1506855"/>
            <a:ext cx="2555139" cy="1692000"/>
          </a:xfrm>
          <a:prstGeom prst="roundRect">
            <a:avLst/>
          </a:prstGeom>
          <a:ln>
            <a:solidFill>
              <a:schemeClr val="accent1"/>
            </a:solidFill>
          </a:ln>
        </p:spPr>
      </p:pic>
      <p:pic>
        <p:nvPicPr>
          <p:cNvPr id="6" name="图片 5"/>
          <p:cNvPicPr>
            <a:picLocks noChangeAspect="1"/>
          </p:cNvPicPr>
          <p:nvPr>
            <p:custDataLst>
              <p:tags r:id="rId4"/>
            </p:custDataLst>
          </p:nvPr>
        </p:nvPicPr>
        <p:blipFill>
          <a:blip r:embed="rId5"/>
          <a:srcRect l="11252" r="4779" b="14279"/>
          <a:stretch>
            <a:fillRect/>
          </a:stretch>
        </p:blipFill>
        <p:spPr>
          <a:xfrm>
            <a:off x="8365490" y="3236595"/>
            <a:ext cx="2555139" cy="1659447"/>
          </a:xfrm>
          <a:prstGeom prst="roundRect">
            <a:avLst/>
          </a:prstGeom>
          <a:ln>
            <a:solidFill>
              <a:schemeClr val="accent1"/>
            </a:solidFill>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smtClean="0">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292735" y="890905"/>
            <a:ext cx="4064000" cy="521970"/>
          </a:xfrm>
          <a:prstGeom prst="rect">
            <a:avLst/>
          </a:prstGeom>
          <a:noFill/>
        </p:spPr>
        <p:txBody>
          <a:bodyPr wrap="square" rtlCol="0">
            <a:spAutoFit/>
          </a:bodyPr>
          <a:p>
            <a:r>
              <a:rPr lang="en-US" altLang="zh-CN" sz="2800" b="1">
                <a:solidFill>
                  <a:srgbClr val="FF0000"/>
                </a:solidFill>
                <a:latin typeface="方正小标宋_GBK" panose="03000509000000000000" charset="-122"/>
                <a:ea typeface="方正小标宋_GBK" panose="03000509000000000000" charset="-122"/>
                <a:cs typeface="方正小标宋_GBK" panose="03000509000000000000" charset="-122"/>
              </a:rPr>
              <a:t>2</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rPr>
              <a:t>、团队成员</a:t>
            </a:r>
            <a:endPar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sp>
        <p:nvSpPr>
          <p:cNvPr id="4" name="文本框 3"/>
          <p:cNvSpPr txBox="1"/>
          <p:nvPr/>
        </p:nvSpPr>
        <p:spPr>
          <a:xfrm>
            <a:off x="2691130" y="1170305"/>
            <a:ext cx="4145280" cy="4563110"/>
          </a:xfrm>
          <a:prstGeom prst="rect">
            <a:avLst/>
          </a:prstGeom>
          <a:noFill/>
        </p:spPr>
        <p:txBody>
          <a:bodyPr wrap="square" rtlCol="0" anchor="t">
            <a:noAutofit/>
          </a:bodyPr>
          <a:lstStyle/>
          <a:p>
            <a:pPr>
              <a:lnSpc>
                <a:spcPct val="150000"/>
              </a:lnSpc>
            </a:pPr>
            <a:r>
              <a:rPr lang="zh-CN"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博士生导师：</a:t>
            </a:r>
            <a:endParaRPr 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endParaRPr>
          </a:p>
          <a:p>
            <a:pPr>
              <a:lnSpc>
                <a:spcPct val="150000"/>
              </a:lnSpc>
              <a:spcBef>
                <a:spcPts val="0"/>
              </a:spcBef>
              <a:spcAft>
                <a:spcPts val="0"/>
              </a:spcAft>
            </a:pPr>
            <a:r>
              <a:rPr lang="en-US" alt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  </a:t>
            </a:r>
            <a:r>
              <a:rPr lang="zh-CN" altLang="en-US"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 </a:t>
            </a:r>
            <a:r>
              <a:rPr lang="en-US" alt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  </a:t>
            </a:r>
            <a:r>
              <a:rPr lang="zh-CN" altLang="en-US"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朱春花</a:t>
            </a:r>
            <a:r>
              <a:rPr lang="en-US" alt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 </a:t>
            </a:r>
            <a:r>
              <a:rPr lang="zh-CN" altLang="en-US"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教授，博导</a:t>
            </a:r>
            <a:r>
              <a:rPr lang="en-US" alt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a:t>
            </a: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硕导</a:t>
            </a:r>
            <a:endParaRPr 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endParaRPr>
          </a:p>
          <a:p>
            <a:pPr>
              <a:lnSpc>
                <a:spcPct val="150000"/>
              </a:lnSpc>
              <a:spcBef>
                <a:spcPts val="0"/>
              </a:spcBef>
              <a:spcAft>
                <a:spcPts val="0"/>
              </a:spcAft>
            </a:pPr>
            <a:r>
              <a:rPr lang="en-US" alt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      </a:t>
            </a:r>
            <a:r>
              <a:rPr lang="zh-CN" alt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吕国梁</a:t>
            </a:r>
            <a:r>
              <a:rPr lang="en-US" alt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 </a:t>
            </a:r>
            <a:r>
              <a:rPr lang="zh-CN" alt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教授，博导</a:t>
            </a:r>
            <a:r>
              <a:rPr lang="en-US" alt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a:t>
            </a: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硕导</a:t>
            </a:r>
            <a:endParaRPr lang="en-US" alt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endParaRPr>
          </a:p>
          <a:p>
            <a:pPr>
              <a:lnSpc>
                <a:spcPct val="150000"/>
              </a:lnSpc>
              <a:spcBef>
                <a:spcPts val="0"/>
              </a:spcBef>
              <a:spcAft>
                <a:spcPts val="0"/>
              </a:spcAft>
            </a:pPr>
            <a:r>
              <a:rPr lang="en-US" alt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      </a:t>
            </a:r>
            <a:r>
              <a:rPr lang="zh-CN" altLang="en-US"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刘荷蕾</a:t>
            </a:r>
            <a:r>
              <a:rPr lang="en-US" alt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 </a:t>
            </a:r>
            <a:r>
              <a:rPr lang="zh-CN" altLang="en-US"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教授，博导</a:t>
            </a:r>
            <a:r>
              <a:rPr lang="en-US" altLang="zh-CN"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rPr>
              <a:t>/</a:t>
            </a: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硕导</a:t>
            </a:r>
            <a:endParaRPr lang="zh-CN" altLang="en-US" sz="2000" b="1" dirty="0">
              <a:solidFill>
                <a:schemeClr val="dk1"/>
              </a:solidFill>
              <a:latin typeface="方正小标宋_GBK" panose="03000509000000000000" charset="-122"/>
              <a:ea typeface="方正小标宋_GBK" panose="03000509000000000000" charset="-122"/>
              <a:cs typeface="方正小标宋_GBK" panose="03000509000000000000" charset="-122"/>
              <a:sym typeface="+mn-ea"/>
            </a:endParaRPr>
          </a:p>
          <a:p>
            <a:pPr>
              <a:lnSpc>
                <a:spcPct val="150000"/>
              </a:lnSpc>
              <a:spcBef>
                <a:spcPts val="0"/>
              </a:spcBef>
              <a:spcAft>
                <a:spcPts val="0"/>
              </a:spcAft>
            </a:pPr>
            <a:endParaRPr lang="zh-CN" altLang="en-US"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endParaRPr>
          </a:p>
          <a:p>
            <a:pPr>
              <a:lnSpc>
                <a:spcPct val="150000"/>
              </a:lnSpc>
              <a:spcBef>
                <a:spcPts val="0"/>
              </a:spcBef>
              <a:spcAft>
                <a:spcPts val="0"/>
              </a:spcAft>
            </a:pPr>
            <a:r>
              <a:rPr lang="zh-CN" altLang="en-US"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硕士生导师：</a:t>
            </a:r>
            <a:endParaRPr lang="en-US" altLang="zh-CN"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endParaRPr>
          </a:p>
          <a:p>
            <a:pPr lvl="1">
              <a:lnSpc>
                <a:spcPct val="150000"/>
              </a:lnSpc>
            </a:pP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李琳 副教授，硕导</a:t>
            </a:r>
            <a:endParaRPr lang="en-US" altLang="zh-CN" sz="2000" b="1" dirty="0">
              <a:latin typeface="方正小标宋_GBK" panose="03000509000000000000" charset="-122"/>
              <a:ea typeface="方正小标宋_GBK" panose="03000509000000000000" charset="-122"/>
              <a:cs typeface="方正小标宋_GBK" panose="03000509000000000000" charset="-122"/>
              <a:sym typeface="+mn-ea"/>
            </a:endParaRPr>
          </a:p>
          <a:p>
            <a:pPr lvl="1">
              <a:lnSpc>
                <a:spcPct val="150000"/>
              </a:lnSpc>
            </a:pP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郭素芬 博士，硕导</a:t>
            </a:r>
            <a:endParaRPr lang="en-US" altLang="zh-CN" sz="2000" b="1" dirty="0">
              <a:latin typeface="方正小标宋_GBK" panose="03000509000000000000" charset="-122"/>
              <a:ea typeface="方正小标宋_GBK" panose="03000509000000000000" charset="-122"/>
              <a:cs typeface="方正小标宋_GBK" panose="03000509000000000000" charset="-122"/>
              <a:sym typeface="+mn-ea"/>
            </a:endParaRPr>
          </a:p>
          <a:p>
            <a:pPr lvl="1">
              <a:lnSpc>
                <a:spcPct val="150000"/>
              </a:lnSpc>
            </a:pPr>
            <a:endParaRPr lang="en-US" altLang="zh-CN" sz="2000" b="1" dirty="0">
              <a:latin typeface="微软雅黑" panose="020B0503020204020204" charset="-122"/>
              <a:ea typeface="微软雅黑" panose="020B0503020204020204" charset="-122"/>
              <a:cs typeface="微软雅黑" panose="020B0503020204020204" charset="-122"/>
              <a:sym typeface="+mn-ea"/>
            </a:endParaRPr>
          </a:p>
          <a:p>
            <a:pPr lvl="1">
              <a:lnSpc>
                <a:spcPct val="150000"/>
              </a:lnSpc>
            </a:pPr>
            <a:endPar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2690495" y="5306695"/>
            <a:ext cx="4852035" cy="1431925"/>
          </a:xfrm>
          <a:prstGeom prst="rect">
            <a:avLst/>
          </a:prstGeom>
          <a:noFill/>
        </p:spPr>
        <p:txBody>
          <a:bodyPr wrap="square" rtlCol="0">
            <a:noAutofit/>
          </a:bodyPr>
          <a:lstStyle/>
          <a:p>
            <a:pPr>
              <a:lnSpc>
                <a:spcPct val="150000"/>
              </a:lnSpc>
              <a:spcBef>
                <a:spcPts val="0"/>
              </a:spcBef>
              <a:spcAft>
                <a:spcPts val="0"/>
              </a:spcAft>
            </a:pPr>
            <a:r>
              <a:rPr lang="zh-CN" altLang="en-US" sz="2400" b="1" dirty="0">
                <a:solidFill>
                  <a:srgbClr val="7030A0"/>
                </a:solidFill>
                <a:latin typeface="微软雅黑" panose="020B0503020204020204" charset="-122"/>
                <a:ea typeface="微软雅黑" panose="020B0503020204020204" charset="-122"/>
                <a:cs typeface="微软雅黑" panose="020B0503020204020204" charset="-122"/>
                <a:sym typeface="+mn-ea"/>
              </a:rPr>
              <a:t>在读研究生</a:t>
            </a:r>
            <a:endParaRPr lang="zh-CN" altLang="en-US" sz="2400" b="1" dirty="0">
              <a:solidFill>
                <a:srgbClr val="7030A0"/>
              </a:solidFill>
              <a:latin typeface="微软雅黑" panose="020B0503020204020204" charset="-122"/>
              <a:ea typeface="微软雅黑" panose="020B0503020204020204" charset="-122"/>
              <a:cs typeface="微软雅黑" panose="020B0503020204020204" charset="-122"/>
              <a:sym typeface="+mn-ea"/>
            </a:endParaRPr>
          </a:p>
          <a:p>
            <a:pPr>
              <a:lnSpc>
                <a:spcPct val="150000"/>
              </a:lnSpc>
              <a:spcBef>
                <a:spcPts val="0"/>
              </a:spcBef>
              <a:spcAft>
                <a:spcPts val="0"/>
              </a:spcAft>
            </a:pPr>
            <a:r>
              <a:rPr lang="en-US" altLang="zh-CN" sz="1800" b="1" dirty="0">
                <a:solidFill>
                  <a:schemeClr val="dk1"/>
                </a:solidFill>
                <a:latin typeface="楷体" panose="02010609060101010101" pitchFamily="49" charset="-122"/>
                <a:ea typeface="楷体" panose="02010609060101010101" pitchFamily="49" charset="-122"/>
                <a:cs typeface="微软雅黑" panose="020B0503020204020204" charset="-122"/>
                <a:sym typeface="+mn-ea"/>
              </a:rPr>
              <a:t>   </a:t>
            </a:r>
            <a:r>
              <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mn-ea"/>
              </a:rPr>
              <a:t>博士生</a:t>
            </a:r>
            <a:r>
              <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mn-ea"/>
              </a:rPr>
              <a:t> 6 </a:t>
            </a: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mn-ea"/>
              </a:rPr>
              <a:t>名，硕士生</a:t>
            </a:r>
            <a:r>
              <a:rPr lang="en-US" altLang="zh-CN" sz="2000" b="1" dirty="0">
                <a:solidFill>
                  <a:schemeClr val="dk1"/>
                </a:solidFill>
                <a:latin typeface="微软雅黑" panose="020B0503020204020204" charset="-122"/>
                <a:ea typeface="微软雅黑" panose="020B0503020204020204" charset="-122"/>
                <a:cs typeface="微软雅黑" panose="020B0503020204020204" charset="-122"/>
                <a:sym typeface="+mn-ea"/>
              </a:rPr>
              <a:t> 30 </a:t>
            </a:r>
            <a:r>
              <a:rPr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mn-ea"/>
              </a:rPr>
              <a:t>余名</a:t>
            </a:r>
            <a:endParaRPr kumimoji="1" lang="zh-CN" altLang="en-US" sz="2000" dirty="0">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1"/>
          <a:srcRect b="11181"/>
          <a:stretch>
            <a:fillRect/>
          </a:stretch>
        </p:blipFill>
        <p:spPr>
          <a:xfrm>
            <a:off x="6938010" y="1341120"/>
            <a:ext cx="3796030" cy="2529205"/>
          </a:xfrm>
          <a:prstGeom prst="roundRect">
            <a:avLst/>
          </a:prstGeom>
        </p:spPr>
      </p:pic>
      <p:pic>
        <p:nvPicPr>
          <p:cNvPr id="8" name="图片 7"/>
          <p:cNvPicPr>
            <a:picLocks noChangeAspect="1"/>
          </p:cNvPicPr>
          <p:nvPr/>
        </p:nvPicPr>
        <p:blipFill>
          <a:blip r:embed="rId2"/>
          <a:srcRect t="33389"/>
          <a:stretch>
            <a:fillRect/>
          </a:stretch>
        </p:blipFill>
        <p:spPr>
          <a:xfrm>
            <a:off x="6956425" y="4293235"/>
            <a:ext cx="3850005" cy="1924685"/>
          </a:xfrm>
          <a:prstGeom prst="roundRect">
            <a:avLst/>
          </a:prstGeom>
        </p:spPr>
      </p:pic>
      <p:sp>
        <p:nvSpPr>
          <p:cNvPr id="5" name="文本框 4"/>
          <p:cNvSpPr txBox="1"/>
          <p:nvPr/>
        </p:nvSpPr>
        <p:spPr>
          <a:xfrm>
            <a:off x="136525" y="78789"/>
            <a:ext cx="12191999" cy="645160"/>
          </a:xfrm>
          <a:prstGeom prst="rect">
            <a:avLst/>
          </a:prstGeom>
          <a:noFill/>
        </p:spPr>
        <p:txBody>
          <a:bodyPr wrap="square" rtlCol="0">
            <a:spAutoFit/>
            <a:scene3d>
              <a:camera prst="orthographicFront"/>
              <a:lightRig rig="threePt" dir="t"/>
            </a:scene3d>
          </a:bodyPr>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二</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a:t>
            </a:r>
            <a:r>
              <a:rPr lang="zh-CN" altLang="en-US" sz="3600" b="1">
                <a:solidFill>
                  <a:schemeClr val="bg1"/>
                </a:solidFill>
                <a:latin typeface="黑体" panose="02010609060101010101" pitchFamily="49" charset="-122"/>
                <a:ea typeface="黑体" panose="02010609060101010101" pitchFamily="49" charset="-122"/>
                <a:sym typeface="+mn-ea"/>
              </a:rPr>
              <a:t>天体物理科研团队</a:t>
            </a:r>
            <a:endParaRPr lang="zh-CN" altLang="en-US" sz="3600" b="1" dirty="0">
              <a:solidFill>
                <a:schemeClr val="bg1"/>
              </a:solidFill>
              <a:effectLst>
                <a:innerShdw blurRad="63500" dist="50800" dir="13500000">
                  <a:srgbClr val="000000">
                    <a:alpha val="50000"/>
                  </a:srgbClr>
                </a:innerShdw>
              </a:effectLst>
              <a:latin typeface="黑体" panose="02010609060101010101" pitchFamily="49" charset="-122"/>
              <a:ea typeface="黑体" panose="02010609060101010101" pitchFamily="49" charset="-122"/>
              <a:sym typeface="+mn-ea"/>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矩形 33"/>
          <p:cNvSpPr/>
          <p:nvPr/>
        </p:nvSpPr>
        <p:spPr>
          <a:xfrm>
            <a:off x="-1143" y="0"/>
            <a:ext cx="12193143" cy="8026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3" name="文本框 2"/>
          <p:cNvSpPr txBox="1"/>
          <p:nvPr/>
        </p:nvSpPr>
        <p:spPr>
          <a:xfrm>
            <a:off x="0" y="78154"/>
            <a:ext cx="12191999" cy="645160"/>
          </a:xfrm>
          <a:prstGeom prst="rect">
            <a:avLst/>
          </a:prstGeom>
          <a:noFill/>
        </p:spPr>
        <p:txBody>
          <a:bodyPr wrap="square" rtlCol="0">
            <a:spAutoFit/>
            <a:scene3d>
              <a:camera prst="orthographicFront"/>
              <a:lightRig rig="threePt" dir="t"/>
            </a:scene3d>
          </a:bodyPr>
          <a:lstStyle/>
          <a:p>
            <a:pPr algn="l"/>
            <a:r>
              <a:rPr lang="en-US" altLang="zh-CN"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  </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二</a:t>
            </a:r>
            <a:r>
              <a:rPr lang="zh-CN" altLang="en-US" sz="3600" b="1" dirty="0">
                <a:solidFill>
                  <a:schemeClr val="bg1"/>
                </a:solidFill>
                <a:effectLst>
                  <a:innerShdw blurRad="63500" dist="50800" dir="13500000">
                    <a:srgbClr val="000000">
                      <a:alpha val="50000"/>
                    </a:srgbClr>
                  </a:innerShdw>
                </a:effectLst>
                <a:latin typeface="微软雅黑" panose="020B0503020204020204" charset="-122"/>
                <a:ea typeface="微软雅黑" panose="020B0503020204020204" charset="-122"/>
                <a:sym typeface="+mn-ea"/>
              </a:rPr>
              <a:t>、</a:t>
            </a:r>
            <a:r>
              <a:rPr lang="zh-CN" altLang="en-US" sz="3600" b="1">
                <a:solidFill>
                  <a:schemeClr val="bg1"/>
                </a:solidFill>
                <a:latin typeface="黑体" panose="02010609060101010101" pitchFamily="49" charset="-122"/>
                <a:ea typeface="黑体" panose="02010609060101010101" pitchFamily="49" charset="-122"/>
                <a:sym typeface="+mn-ea"/>
              </a:rPr>
              <a:t>天体物理科研团队</a:t>
            </a:r>
            <a:endParaRPr lang="zh-CN" altLang="en-US" sz="3600" b="1" dirty="0">
              <a:solidFill>
                <a:schemeClr val="bg1"/>
              </a:solidFill>
              <a:effectLst>
                <a:innerShdw blurRad="63500" dist="50800" dir="13500000">
                  <a:srgbClr val="000000">
                    <a:alpha val="50000"/>
                  </a:srgbClr>
                </a:innerShdw>
              </a:effectLst>
              <a:latin typeface="黑体" panose="02010609060101010101" pitchFamily="49" charset="-122"/>
              <a:ea typeface="黑体" panose="02010609060101010101" pitchFamily="49" charset="-122"/>
              <a:sym typeface="+mn-ea"/>
            </a:endParaRPr>
          </a:p>
        </p:txBody>
      </p:sp>
      <p:sp>
        <p:nvSpPr>
          <p:cNvPr id="11" name="灯片编号占位符 10"/>
          <p:cNvSpPr>
            <a:spLocks noGrp="1"/>
          </p:cNvSpPr>
          <p:nvPr>
            <p:ph type="sldNum" sz="quarter" idx="12"/>
          </p:nvPr>
        </p:nvSpPr>
        <p:spPr>
          <a:xfrm>
            <a:off x="9324340" y="6373495"/>
            <a:ext cx="2743200" cy="365125"/>
          </a:xfrm>
        </p:spPr>
        <p:txBody>
          <a:bodyPr/>
          <a:lstStyle/>
          <a:p>
            <a:fld id="{36411AFA-5B35-4033-B05B-3E9283144925}" type="slidenum">
              <a:rPr lang="zh-CN" altLang="en-US" sz="1600" b="1" smtClean="0">
                <a:solidFill>
                  <a:schemeClr val="tx1"/>
                </a:solidFill>
                <a:latin typeface="Times New Roman" panose="02020603050405020304" charset="0"/>
                <a:cs typeface="Times New Roman" panose="02020603050405020304" charset="0"/>
              </a:rPr>
            </a:fld>
            <a:endParaRPr lang="zh-CN" altLang="en-US" sz="1600" b="1" smtClean="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327660" y="1097915"/>
            <a:ext cx="8802370" cy="521970"/>
          </a:xfrm>
          <a:prstGeom prst="rect">
            <a:avLst/>
          </a:prstGeom>
          <a:noFill/>
        </p:spPr>
        <p:txBody>
          <a:bodyPr wrap="square" rtlCol="0">
            <a:spAutoFit/>
          </a:bodyPr>
          <a:p>
            <a:r>
              <a:rPr lang="en-US" altLang="zh-CN" sz="2800" b="1">
                <a:solidFill>
                  <a:srgbClr val="FF0000"/>
                </a:solidFill>
                <a:latin typeface="方正小标宋_GBK" panose="03000509000000000000" charset="-122"/>
                <a:ea typeface="方正小标宋_GBK" panose="03000509000000000000" charset="-122"/>
                <a:cs typeface="方正小标宋_GBK" panose="03000509000000000000" charset="-122"/>
              </a:rPr>
              <a:t>3</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rPr>
              <a:t>、研究成果（</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项目、</a:t>
            </a:r>
            <a:r>
              <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rPr>
              <a:t>论文、获奖）</a:t>
            </a:r>
            <a:endParaRPr lang="zh-CN" altLang="en-US" sz="2800" b="1">
              <a:solidFill>
                <a:srgbClr val="FF0000"/>
              </a:solidFill>
              <a:latin typeface="方正小标宋_GBK" panose="03000509000000000000" charset="-122"/>
              <a:ea typeface="方正小标宋_GBK" panose="03000509000000000000" charset="-122"/>
              <a:cs typeface="方正小标宋_GBK" panose="03000509000000000000" charset="-122"/>
            </a:endParaRPr>
          </a:p>
        </p:txBody>
      </p:sp>
      <p:sp>
        <p:nvSpPr>
          <p:cNvPr id="12" name="文本框 11"/>
          <p:cNvSpPr txBox="1"/>
          <p:nvPr/>
        </p:nvSpPr>
        <p:spPr>
          <a:xfrm>
            <a:off x="327660" y="1675765"/>
            <a:ext cx="7190740" cy="2637790"/>
          </a:xfrm>
          <a:prstGeom prst="rect">
            <a:avLst/>
          </a:prstGeom>
          <a:noFill/>
        </p:spPr>
        <p:txBody>
          <a:bodyPr wrap="square" rtlCol="0" anchor="t">
            <a:noAutofit/>
          </a:bodyPr>
          <a:lstStyle/>
          <a:p>
            <a:pPr algn="just">
              <a:lnSpc>
                <a:spcPct val="150000"/>
              </a:lnSpc>
              <a:buClrTx/>
              <a:buSzTx/>
              <a:buFontTx/>
            </a:pPr>
            <a:r>
              <a:rPr lang="en-US" altLang="zh-CN" sz="2400" b="1"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b="1" dirty="0">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项目：</a:t>
            </a:r>
            <a:r>
              <a:rPr lang="en-US" alt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团队成员先后申请获批</a:t>
            </a:r>
            <a:r>
              <a:rPr lang="zh-CN"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国家自然科学基金</a:t>
            </a:r>
            <a:r>
              <a:rPr lang="zh-CN" sz="2000" b="1" dirty="0">
                <a:latin typeface="方正小标宋_GBK" panose="03000509000000000000" charset="-122"/>
                <a:ea typeface="方正小标宋_GBK" panose="03000509000000000000" charset="-122"/>
                <a:cs typeface="方正小标宋_GBK" panose="03000509000000000000" charset="-122"/>
                <a:sym typeface="+mn-ea"/>
              </a:rPr>
              <a:t>（</a:t>
            </a:r>
            <a:r>
              <a:rPr 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联合重点项目、面上项目、地区项目、专项项目）、</a:t>
            </a:r>
            <a:r>
              <a:rPr lang="zh-CN"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省部级基金</a:t>
            </a:r>
            <a:r>
              <a:rPr lang="zh-CN" sz="2000" b="1" dirty="0">
                <a:latin typeface="方正小标宋_GBK" panose="03000509000000000000" charset="-122"/>
                <a:ea typeface="方正小标宋_GBK" panose="03000509000000000000" charset="-122"/>
                <a:cs typeface="方正小标宋_GBK" panose="03000509000000000000" charset="-122"/>
                <a:sym typeface="+mn-ea"/>
              </a:rPr>
              <a:t>、</a:t>
            </a: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 </a:t>
            </a:r>
            <a:r>
              <a:rPr lang="zh-CN"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CSST</a:t>
            </a: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科学研究课题子课题等项目，</a:t>
            </a:r>
            <a:r>
              <a:rPr lang="zh-CN" altLang="en-US"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共</a:t>
            </a:r>
            <a:r>
              <a:rPr lang="en-US" altLang="zh-CN"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49</a:t>
            </a:r>
            <a:r>
              <a:rPr lang="zh-CN" altLang="en-US"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项，经费合计</a:t>
            </a:r>
            <a:r>
              <a:rPr lang="en-US" altLang="zh-CN"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1700</a:t>
            </a:r>
            <a:r>
              <a:rPr lang="zh-CN" altLang="en-US"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万元</a:t>
            </a:r>
            <a:r>
              <a:rPr 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a:t>
            </a:r>
            <a:endParaRPr 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endParaRPr>
          </a:p>
          <a:p>
            <a:pPr algn="just">
              <a:lnSpc>
                <a:spcPct val="150000"/>
              </a:lnSpc>
              <a:buClrTx/>
              <a:buSzTx/>
              <a:buFontTx/>
            </a:pPr>
            <a:r>
              <a:rPr lang="en-US" altLang="zh-CN" sz="2400" b="1"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b="1" dirty="0">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论文</a:t>
            </a:r>
            <a:r>
              <a:rPr lang="zh-CN" altLang="en-US" sz="2400" b="1"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团队成员在</a:t>
            </a:r>
            <a:r>
              <a:rPr lang="en-US" alt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Astrophysical Journal Letters</a:t>
            </a:r>
            <a:r>
              <a:rPr lang="zh-CN" altLang="en-US"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a:t>
            </a:r>
            <a:r>
              <a:rPr lang="en-US" alt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Physical Review D</a:t>
            </a:r>
            <a:r>
              <a:rPr lang="zh-CN" altLang="en-US"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等国际核心期刊发表</a:t>
            </a:r>
            <a:r>
              <a:rPr lang="en-US" altLang="zh-CN"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SCI</a:t>
            </a:r>
            <a:r>
              <a:rPr lang="zh-CN" altLang="en-US"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论文</a:t>
            </a:r>
            <a:r>
              <a:rPr lang="en-US" altLang="zh-CN"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70</a:t>
            </a:r>
            <a:r>
              <a:rPr lang="zh-CN" altLang="en-US"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余篇</a:t>
            </a:r>
            <a:r>
              <a:rPr lang="zh-CN" altLang="en-US" sz="2000" b="1" dirty="0">
                <a:solidFill>
                  <a:schemeClr val="tx1"/>
                </a:solidFill>
                <a:latin typeface="方正小标宋_GBK" panose="03000509000000000000" charset="-122"/>
                <a:ea typeface="方正小标宋_GBK" panose="03000509000000000000" charset="-122"/>
                <a:cs typeface="方正小标宋_GBK" panose="03000509000000000000" charset="-122"/>
                <a:sym typeface="+mn-ea"/>
              </a:rPr>
              <a:t>（新疆大学第一单位）</a:t>
            </a:r>
            <a:r>
              <a:rPr lang="zh-CN" altLang="en-US"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a:t>
            </a:r>
            <a:endParaRPr 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endParaRPr>
          </a:p>
          <a:p>
            <a:pPr algn="just">
              <a:lnSpc>
                <a:spcPct val="150000"/>
              </a:lnSpc>
            </a:pPr>
            <a:r>
              <a:rPr 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en-US" alt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zh-CN" altLang="en-US" sz="2000" b="1" dirty="0">
                <a:solidFill>
                  <a:srgbClr val="FF0000"/>
                </a:solidFill>
                <a:latin typeface="方正小标宋_GBK" panose="03000509000000000000" charset="-122"/>
                <a:ea typeface="方正小标宋_GBK" panose="03000509000000000000" charset="-122"/>
                <a:cs typeface="方正小标宋_GBK" panose="03000509000000000000" charset="-122"/>
                <a:sym typeface="+mn-ea"/>
              </a:rPr>
              <a:t>获奖</a:t>
            </a:r>
            <a:r>
              <a:rPr lang="zh-CN" altLang="en-US"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a:t>
            </a:r>
            <a:r>
              <a:rPr lang="en-US" alt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 </a:t>
            </a:r>
            <a:r>
              <a:rPr 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团队科研成果荣获</a:t>
            </a:r>
            <a:r>
              <a:rPr lang="zh-CN"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新疆维吾尔自治区科技进步一等奖</a:t>
            </a:r>
            <a:r>
              <a:rPr lang="en-US" altLang="zh-CN" sz="2000" b="1" dirty="0">
                <a:solidFill>
                  <a:schemeClr val="tx1"/>
                </a:solidFill>
                <a:latin typeface="方正小标宋_GBK" panose="03000509000000000000" charset="-122"/>
                <a:ea typeface="方正小标宋_GBK" panose="03000509000000000000" charset="-122"/>
                <a:cs typeface="方正小标宋_GBK" panose="03000509000000000000" charset="-122"/>
                <a:sym typeface="+mn-ea"/>
              </a:rPr>
              <a:t>1</a:t>
            </a: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项、</a:t>
            </a:r>
            <a:r>
              <a:rPr lang="zh-CN" sz="2000" b="1" dirty="0">
                <a:solidFill>
                  <a:srgbClr val="7030A0"/>
                </a:solidFill>
                <a:latin typeface="方正小标宋_GBK" panose="03000509000000000000" charset="-122"/>
                <a:ea typeface="方正小标宋_GBK" panose="03000509000000000000" charset="-122"/>
                <a:cs typeface="方正小标宋_GBK" panose="03000509000000000000" charset="-122"/>
                <a:sym typeface="+mn-ea"/>
              </a:rPr>
              <a:t>自治区自然科学优秀论文奖</a:t>
            </a:r>
            <a:r>
              <a:rPr lang="en-US" altLang="zh-CN" sz="2000" b="1" dirty="0">
                <a:latin typeface="方正小标宋_GBK" panose="03000509000000000000" charset="-122"/>
                <a:ea typeface="方正小标宋_GBK" panose="03000509000000000000" charset="-122"/>
                <a:cs typeface="方正小标宋_GBK" panose="03000509000000000000" charset="-122"/>
                <a:sym typeface="+mn-ea"/>
              </a:rPr>
              <a:t>3</a:t>
            </a:r>
            <a:r>
              <a:rPr lang="zh-CN" altLang="en-US" sz="2000" b="1" dirty="0">
                <a:latin typeface="方正小标宋_GBK" panose="03000509000000000000" charset="-122"/>
                <a:ea typeface="方正小标宋_GBK" panose="03000509000000000000" charset="-122"/>
                <a:cs typeface="方正小标宋_GBK" panose="03000509000000000000" charset="-122"/>
                <a:sym typeface="+mn-ea"/>
              </a:rPr>
              <a:t>项</a:t>
            </a:r>
            <a:r>
              <a:rPr 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rPr>
              <a:t>。</a:t>
            </a:r>
            <a:endParaRPr lang="zh-CN" sz="2000" b="1" dirty="0">
              <a:solidFill>
                <a:srgbClr val="000000"/>
              </a:solidFill>
              <a:latin typeface="方正小标宋_GBK" panose="03000509000000000000" charset="-122"/>
              <a:ea typeface="方正小标宋_GBK" panose="03000509000000000000" charset="-122"/>
              <a:cs typeface="方正小标宋_GBK" panose="03000509000000000000" charset="-122"/>
              <a:sym typeface="+mn-ea"/>
            </a:endParaRPr>
          </a:p>
          <a:p>
            <a:pPr algn="just">
              <a:lnSpc>
                <a:spcPct val="150000"/>
              </a:lnSpc>
            </a:pPr>
            <a:r>
              <a:rPr lang="zh-CN" sz="2400" b="1"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en-US" altLang="zh-CN" sz="2400" b="1" dirty="0">
                <a:solidFill>
                  <a:srgbClr val="000000"/>
                </a:solidFill>
                <a:latin typeface="微软雅黑" panose="020B0503020204020204" charset="-122"/>
                <a:ea typeface="微软雅黑" panose="020B0503020204020204" charset="-122"/>
                <a:cs typeface="微软雅黑" panose="020B0503020204020204" charset="-122"/>
                <a:sym typeface="+mn-ea"/>
              </a:rPr>
              <a:t>  </a:t>
            </a:r>
            <a:endParaRPr lang="zh-CN" altLang="en-US" sz="2400" b="1" dirty="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1"/>
          <a:srcRect l="1817" r="13067"/>
          <a:stretch>
            <a:fillRect/>
          </a:stretch>
        </p:blipFill>
        <p:spPr>
          <a:xfrm>
            <a:off x="7575550" y="1558290"/>
            <a:ext cx="4491990" cy="3729990"/>
          </a:xfrm>
          <a:prstGeom prst="roundRect">
            <a:avLst/>
          </a:prstGeom>
          <a:ln>
            <a:solidFill>
              <a:schemeClr val="accent1"/>
            </a:solidFill>
          </a:ln>
        </p:spPr>
      </p:pic>
    </p:spTree>
  </p:cSld>
  <p:clrMapOvr>
    <a:masterClrMapping/>
  </p:clrMapOvr>
  <p:transition/>
</p:sld>
</file>

<file path=ppt/tags/tag1.xml><?xml version="1.0" encoding="utf-8"?>
<p:tagLst xmlns:p="http://schemas.openxmlformats.org/presentationml/2006/main">
  <p:tag name="KSO_WM_UNIT_PLACING_PICTURE_USER_VIEWPORT" val="{&quot;height&quot;:4195,&quot;width&quot;:19200}"/>
</p:tagLst>
</file>

<file path=ppt/tags/tag10.xml><?xml version="1.0" encoding="utf-8"?>
<p:tagLst xmlns:p="http://schemas.openxmlformats.org/presentationml/2006/main">
  <p:tag name="KSO_WM_DIAGRAM_VIRTUALLY_FRAME" val="{&quot;height&quot;:419.78213395713135,&quot;left&quot;:274.9,&quot;top&quot;:70.88070068853786,&quot;width&quot;:587.6499877929688}"/>
</p:tagLst>
</file>

<file path=ppt/tags/tag100.xml><?xml version="1.0" encoding="utf-8"?>
<p:tagLst xmlns:p="http://schemas.openxmlformats.org/presentationml/2006/main">
  <p:tag name="KSO_WM_DIAGRAM_VIRTUALLY_FRAME" val="{&quot;height&quot;:231.75,&quot;left&quot;:26.52496062992126,&quot;top&quot;:138.76944881889762,&quot;width&quot;:657.25}"/>
</p:tagLst>
</file>

<file path=ppt/tags/tag101.xml><?xml version="1.0" encoding="utf-8"?>
<p:tagLst xmlns:p="http://schemas.openxmlformats.org/presentationml/2006/main">
  <p:tag name="KSO_WM_DIAGRAM_VIRTUALLY_FRAME" val="{&quot;height&quot;:231.75,&quot;left&quot;:26.52496062992126,&quot;top&quot;:138.76944881889762,&quot;width&quot;:657.25}"/>
</p:tagLst>
</file>

<file path=ppt/tags/tag102.xml><?xml version="1.0" encoding="utf-8"?>
<p:tagLst xmlns:p="http://schemas.openxmlformats.org/presentationml/2006/main">
  <p:tag name="TABLE_ENDDRAG_ORIGIN_RECT" val="897*403"/>
  <p:tag name="TABLE_ENDDRAG_RECT" val="39*118*897*403"/>
</p:tagLst>
</file>

<file path=ppt/tags/tag103.xml><?xml version="1.0" encoding="utf-8"?>
<p:tagLst xmlns:p="http://schemas.openxmlformats.org/presentationml/2006/main">
  <p:tag name="COMMONDATA" val="eyJoZGlkIjoiNzA1MjgwNzc2NjU3ZTRkZDJiMWI3MjQwMjgzMjYzYzEifQ=="/>
  <p:tag name="KSO_WPP_MARK_KEY" val="801ea1b4-4b4e-4c21-a0b0-9c2f670f4e53"/>
</p:tagLst>
</file>

<file path=ppt/tags/tag11.xml><?xml version="1.0" encoding="utf-8"?>
<p:tagLst xmlns:p="http://schemas.openxmlformats.org/presentationml/2006/main">
  <p:tag name="KSO_WM_DIAGRAM_VIRTUALLY_FRAME" val="{&quot;height&quot;:419.78213395713135,&quot;left&quot;:274.9,&quot;top&quot;:70.88070068853786,&quot;width&quot;:587.6499877929688}"/>
</p:tagLst>
</file>

<file path=ppt/tags/tag12.xml><?xml version="1.0" encoding="utf-8"?>
<p:tagLst xmlns:p="http://schemas.openxmlformats.org/presentationml/2006/main">
  <p:tag name="KSO_WM_DIAGRAM_VIRTUALLY_FRAME" val="{&quot;height&quot;:419.78213395713135,&quot;left&quot;:274.9,&quot;top&quot;:70.88070068853786,&quot;width&quot;:587.6499877929688}"/>
</p:tagLst>
</file>

<file path=ppt/tags/tag13.xml><?xml version="1.0" encoding="utf-8"?>
<p:tagLst xmlns:p="http://schemas.openxmlformats.org/presentationml/2006/main">
  <p:tag name="KSO_WM_DIAGRAM_VIRTUALLY_FRAME" val="{&quot;height&quot;:419.78213395713135,&quot;left&quot;:274.9,&quot;top&quot;:70.88070068853786,&quot;width&quot;:587.6499877929688}"/>
</p:tagLst>
</file>

<file path=ppt/tags/tag14.xml><?xml version="1.0" encoding="utf-8"?>
<p:tagLst xmlns:p="http://schemas.openxmlformats.org/presentationml/2006/main">
  <p:tag name="KSO_WM_DIAGRAM_VIRTUALLY_FRAME" val="{&quot;height&quot;:419.78213395713135,&quot;left&quot;:274.9,&quot;top&quot;:70.88070068853786,&quot;width&quot;:587.6499877929688}"/>
</p:tagLst>
</file>

<file path=ppt/tags/tag15.xml><?xml version="1.0" encoding="utf-8"?>
<p:tagLst xmlns:p="http://schemas.openxmlformats.org/presentationml/2006/main">
  <p:tag name="KSO_WM_DIAGRAM_VIRTUALLY_FRAME" val="{&quot;height&quot;:419.78213395713135,&quot;left&quot;:274.9,&quot;top&quot;:70.88070068853786,&quot;width&quot;:587.6499877929688}"/>
</p:tagLst>
</file>

<file path=ppt/tags/tag16.xml><?xml version="1.0" encoding="utf-8"?>
<p:tagLst xmlns:p="http://schemas.openxmlformats.org/presentationml/2006/main">
  <p:tag name="KSO_WM_DIAGRAM_VIRTUALLY_FRAME" val="{&quot;height&quot;:419.78213395713135,&quot;left&quot;:274.9,&quot;top&quot;:70.88070068853786,&quot;width&quot;:587.6499877929688}"/>
</p:tagLst>
</file>

<file path=ppt/tags/tag17.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18.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19.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2.xml><?xml version="1.0" encoding="utf-8"?>
<p:tagLst xmlns:p="http://schemas.openxmlformats.org/presentationml/2006/main">
  <p:tag name="KSO_WM_DIAGRAM_VIRTUALLY_FRAME" val="{&quot;height&quot;:419.78213395713135,&quot;left&quot;:274.9,&quot;top&quot;:70.88070068853786,&quot;width&quot;:587.6499877929688}"/>
</p:tagLst>
</file>

<file path=ppt/tags/tag20.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21.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22.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23.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24.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25.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26.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27.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28.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29.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3.xml><?xml version="1.0" encoding="utf-8"?>
<p:tagLst xmlns:p="http://schemas.openxmlformats.org/presentationml/2006/main">
  <p:tag name="KSO_WM_DIAGRAM_VIRTUALLY_FRAME" val="{&quot;height&quot;:419.78213395713135,&quot;left&quot;:274.9,&quot;top&quot;:70.88070068853786,&quot;width&quot;:587.6499877929688}"/>
</p:tagLst>
</file>

<file path=ppt/tags/tag30.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31.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32.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33.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34.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35.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36.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37.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38.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39.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4.xml><?xml version="1.0" encoding="utf-8"?>
<p:tagLst xmlns:p="http://schemas.openxmlformats.org/presentationml/2006/main">
  <p:tag name="KSO_WM_DIAGRAM_VIRTUALLY_FRAME" val="{&quot;height&quot;:419.78213395713135,&quot;left&quot;:274.9,&quot;top&quot;:70.88070068853786,&quot;width&quot;:587.6499877929688}"/>
</p:tagLst>
</file>

<file path=ppt/tags/tag40.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41.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42.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43.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44.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45.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46.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47.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48.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49.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5.xml><?xml version="1.0" encoding="utf-8"?>
<p:tagLst xmlns:p="http://schemas.openxmlformats.org/presentationml/2006/main">
  <p:tag name="KSO_WM_DIAGRAM_VIRTUALLY_FRAME" val="{&quot;height&quot;:419.78213395713135,&quot;left&quot;:274.9,&quot;top&quot;:70.88070068853786,&quot;width&quot;:587.6499877929688}"/>
</p:tagLst>
</file>

<file path=ppt/tags/tag50.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51.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52.xml><?xml version="1.0" encoding="utf-8"?>
<p:tagLst xmlns:p="http://schemas.openxmlformats.org/presentationml/2006/main">
  <p:tag name="KSO_WM_DIAGRAM_VIRTUALLY_FRAME" val="{&quot;height&quot;:385.62692913385825,&quot;left&quot;:74.0571653543307,&quot;top&quot;:127.70661417322836,&quot;width&quot;:773.276220472441}"/>
</p:tagLst>
</file>

<file path=ppt/tags/tag53.xml><?xml version="1.0" encoding="utf-8"?>
<p:tagLst xmlns:p="http://schemas.openxmlformats.org/presentationml/2006/main">
  <p:tag name="KSO_WM_DIAGRAM_VIRTUALLY_FRAME" val="{&quot;height&quot;:258.9,&quot;left&quot;:35.2,&quot;top&quot;:148.15,&quot;width&quot;:507.3}"/>
</p:tagLst>
</file>

<file path=ppt/tags/tag54.xml><?xml version="1.0" encoding="utf-8"?>
<p:tagLst xmlns:p="http://schemas.openxmlformats.org/presentationml/2006/main">
  <p:tag name="KSO_WM_DIAGRAM_VIRTUALLY_FRAME" val="{&quot;height&quot;:258.9,&quot;left&quot;:35.2,&quot;top&quot;:148.15,&quot;width&quot;:507.3}"/>
</p:tagLst>
</file>

<file path=ppt/tags/tag55.xml><?xml version="1.0" encoding="utf-8"?>
<p:tagLst xmlns:p="http://schemas.openxmlformats.org/presentationml/2006/main">
  <p:tag name="KSO_WM_DIAGRAM_VIRTUALLY_FRAME" val="{&quot;height&quot;:258.9,&quot;left&quot;:35.2,&quot;top&quot;:148.15,&quot;width&quot;:507.3}"/>
</p:tagLst>
</file>

<file path=ppt/tags/tag56.xml><?xml version="1.0" encoding="utf-8"?>
<p:tagLst xmlns:p="http://schemas.openxmlformats.org/presentationml/2006/main">
  <p:tag name="KSO_WM_DIAGRAM_VIRTUALLY_FRAME" val="{&quot;height&quot;:258.9,&quot;left&quot;:35.2,&quot;top&quot;:148.15,&quot;width&quot;:507.3}"/>
</p:tagLst>
</file>

<file path=ppt/tags/tag57.xml><?xml version="1.0" encoding="utf-8"?>
<p:tagLst xmlns:p="http://schemas.openxmlformats.org/presentationml/2006/main">
  <p:tag name="KSO_WM_DIAGRAM_VIRTUALLY_FRAME" val="{&quot;height&quot;:258.9,&quot;left&quot;:35.2,&quot;top&quot;:148.15,&quot;width&quot;:507.3}"/>
</p:tagLst>
</file>

<file path=ppt/tags/tag58.xml><?xml version="1.0" encoding="utf-8"?>
<p:tagLst xmlns:p="http://schemas.openxmlformats.org/presentationml/2006/main">
  <p:tag name="KSO_WM_DIAGRAM_VIRTUALLY_FRAME" val="{&quot;height&quot;:258.9,&quot;left&quot;:35.2,&quot;top&quot;:148.15,&quot;width&quot;:507.3}"/>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419.78213395713135,&quot;left&quot;:274.9,&quot;top&quot;:70.88070068853786,&quot;width&quot;:587.6499877929688}"/>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419.78213395713135,&quot;left&quot;:274.9,&quot;top&quot;:70.88070068853786,&quot;width&quot;:587.6499877929688}"/>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DIAGRAM_VIRTUALLY_FRAME" val="{&quot;height&quot;:442.5528346456693,&quot;left&quot;:50.84322834645669,&quot;top&quot;:58.75,&quot;width&quot;:864.4452755905511}"/>
</p:tagLst>
</file>

<file path=ppt/tags/tag76.xml><?xml version="1.0" encoding="utf-8"?>
<p:tagLst xmlns:p="http://schemas.openxmlformats.org/presentationml/2006/main">
  <p:tag name="KSO_WM_UNIT_PLACING_PICTURE_USER_VIEWPORT" val="{&quot;height&quot;:3460,&quot;width&quot;:2312.8346456692911}"/>
  <p:tag name="KSO_WM_DIAGRAM_VIRTUALLY_FRAME" val="{&quot;height&quot;:442.5528346456693,&quot;left&quot;:50.84322834645669,&quot;top&quot;:58.75,&quot;width&quot;:864.4452755905511}"/>
</p:tagLst>
</file>

<file path=ppt/tags/tag77.xml><?xml version="1.0" encoding="utf-8"?>
<p:tagLst xmlns:p="http://schemas.openxmlformats.org/presentationml/2006/main">
  <p:tag name="KSO_WM_DIAGRAM_VIRTUALLY_FRAME" val="{&quot;height&quot;:442.5528346456693,&quot;left&quot;:50.84322834645669,&quot;top&quot;:58.75,&quot;width&quot;:864.4452755905511}"/>
</p:tagLst>
</file>

<file path=ppt/tags/tag78.xml><?xml version="1.0" encoding="utf-8"?>
<p:tagLst xmlns:p="http://schemas.openxmlformats.org/presentationml/2006/main">
  <p:tag name="KSO_WM_DIAGRAM_VIRTUALLY_FRAME" val="{&quot;height&quot;:442.5528346456693,&quot;left&quot;:50.84322834645669,&quot;top&quot;:58.75,&quot;width&quot;:864.4452755905511}"/>
</p:tagLst>
</file>

<file path=ppt/tags/tag79.xml><?xml version="1.0" encoding="utf-8"?>
<p:tagLst xmlns:p="http://schemas.openxmlformats.org/presentationml/2006/main">
  <p:tag name="KSO_WM_UNIT_PLACING_PICTURE_USER_VIEWPORT" val="{&quot;height&quot;:2764,&quot;width&quot;:3217}"/>
  <p:tag name="KSO_WM_DIAGRAM_VIRTUALLY_FRAME" val="{&quot;height&quot;:442.5528346456693,&quot;left&quot;:50.84322834645669,&quot;top&quot;:58.75,&quot;width&quot;:864.4452755905511}"/>
</p:tagLst>
</file>

<file path=ppt/tags/tag8.xml><?xml version="1.0" encoding="utf-8"?>
<p:tagLst xmlns:p="http://schemas.openxmlformats.org/presentationml/2006/main">
  <p:tag name="KSO_WM_DIAGRAM_VIRTUALLY_FRAME" val="{&quot;height&quot;:419.78213395713135,&quot;left&quot;:274.9,&quot;top&quot;:70.88070068853786,&quot;width&quot;:587.6499877929688}"/>
</p:tagLst>
</file>

<file path=ppt/tags/tag80.xml><?xml version="1.0" encoding="utf-8"?>
<p:tagLst xmlns:p="http://schemas.openxmlformats.org/presentationml/2006/main">
  <p:tag name="KSO_WM_UNIT_PLACING_PICTURE_USER_VIEWPORT" val="{&quot;height&quot;:22590,&quot;width&quot;:15000}"/>
  <p:tag name="KSO_WM_DIAGRAM_VIRTUALLY_FRAME" val="{&quot;height&quot;:428.2,&quot;left&quot;:34.84992125984252,&quot;top&quot;:42.85,&quot;width&quot;:581.7499999999999}"/>
</p:tagLst>
</file>

<file path=ppt/tags/tag81.xml><?xml version="1.0" encoding="utf-8"?>
<p:tagLst xmlns:p="http://schemas.openxmlformats.org/presentationml/2006/main">
  <p:tag name="KSO_WM_DIAGRAM_VIRTUALLY_FRAME" val="{&quot;height&quot;:428.2,&quot;left&quot;:34.84992125984252,&quot;top&quot;:42.85,&quot;width&quot;:581.7499999999999}"/>
</p:tagLst>
</file>

<file path=ppt/tags/tag82.xml><?xml version="1.0" encoding="utf-8"?>
<p:tagLst xmlns:p="http://schemas.openxmlformats.org/presentationml/2006/main">
  <p:tag name="KSO_WM_DIAGRAM_VIRTUALLY_FRAME" val="{&quot;height&quot;:428.2,&quot;left&quot;:34.84992125984252,&quot;top&quot;:42.85,&quot;width&quot;:581.7499999999999}"/>
</p:tagLst>
</file>

<file path=ppt/tags/tag83.xml><?xml version="1.0" encoding="utf-8"?>
<p:tagLst xmlns:p="http://schemas.openxmlformats.org/presentationml/2006/main">
  <p:tag name="KSO_WM_DIAGRAM_VIRTUALLY_FRAME" val="{&quot;height&quot;:428.2,&quot;left&quot;:34.84992125984252,&quot;top&quot;:42.85,&quot;width&quot;:581.7499999999999}"/>
</p:tagLst>
</file>

<file path=ppt/tags/tag84.xml><?xml version="1.0" encoding="utf-8"?>
<p:tagLst xmlns:p="http://schemas.openxmlformats.org/presentationml/2006/main">
  <p:tag name="KSO_WM_DIAGRAM_VIRTUALLY_FRAME" val="{&quot;height&quot;:428.2,&quot;left&quot;:34.84992125984252,&quot;top&quot;:42.85,&quot;width&quot;:581.7499999999999}"/>
</p:tagLst>
</file>

<file path=ppt/tags/tag85.xml><?xml version="1.0" encoding="utf-8"?>
<p:tagLst xmlns:p="http://schemas.openxmlformats.org/presentationml/2006/main">
  <p:tag name="KSO_WM_DIAGRAM_VIRTUALLY_FRAME" val="{&quot;height&quot;:428.2,&quot;left&quot;:34.84992125984252,&quot;top&quot;:42.85,&quot;width&quot;:581.7499999999999}"/>
</p:tagLst>
</file>

<file path=ppt/tags/tag86.xml><?xml version="1.0" encoding="utf-8"?>
<p:tagLst xmlns:p="http://schemas.openxmlformats.org/presentationml/2006/main">
  <p:tag name="KSO_WM_DIAGRAM_VIRTUALLY_FRAME" val="{&quot;height&quot;:428.2,&quot;left&quot;:34.84992125984252,&quot;top&quot;:42.85,&quot;width&quot;:581.7499999999999}"/>
</p:tagLst>
</file>

<file path=ppt/tags/tag87.xml><?xml version="1.0" encoding="utf-8"?>
<p:tagLst xmlns:p="http://schemas.openxmlformats.org/presentationml/2006/main">
  <p:tag name="KSO_WM_DIAGRAM_VIRTUALLY_FRAME" val="{&quot;height&quot;:428.2,&quot;left&quot;:34.84992125984252,&quot;top&quot;:42.85,&quot;width&quot;:581.7499999999999}"/>
</p:tagLst>
</file>

<file path=ppt/tags/tag88.xml><?xml version="1.0" encoding="utf-8"?>
<p:tagLst xmlns:p="http://schemas.openxmlformats.org/presentationml/2006/main">
  <p:tag name="KSO_WM_DIAGRAM_VIRTUALLY_FRAME" val="{&quot;height&quot;:428.2,&quot;left&quot;:34.84992125984252,&quot;top&quot;:42.85,&quot;width&quot;:581.7499999999999}"/>
</p:tagLst>
</file>

<file path=ppt/tags/tag89.xml><?xml version="1.0" encoding="utf-8"?>
<p:tagLst xmlns:p="http://schemas.openxmlformats.org/presentationml/2006/main">
  <p:tag name="KSO_WM_DIAGRAM_VIRTUALLY_FRAME" val="{&quot;height&quot;:428.2,&quot;left&quot;:34.84992125984252,&quot;top&quot;:42.85,&quot;width&quot;:581.7499999999999}"/>
</p:tagLst>
</file>

<file path=ppt/tags/tag9.xml><?xml version="1.0" encoding="utf-8"?>
<p:tagLst xmlns:p="http://schemas.openxmlformats.org/presentationml/2006/main">
  <p:tag name="KSO_WM_DIAGRAM_VIRTUALLY_FRAME" val="{&quot;height&quot;:419.78213395713135,&quot;left&quot;:274.9,&quot;top&quot;:70.88070068853786,&quot;width&quot;:587.6499877929688}"/>
</p:tagLst>
</file>

<file path=ppt/tags/tag90.xml><?xml version="1.0" encoding="utf-8"?>
<p:tagLst xmlns:p="http://schemas.openxmlformats.org/presentationml/2006/main">
  <p:tag name="KSO_WM_DIAGRAM_VIRTUALLY_FRAME" val="{&quot;height&quot;:428.2,&quot;left&quot;:34.84992125984252,&quot;top&quot;:42.85,&quot;width&quot;:581.7499999999999}"/>
</p:tagLst>
</file>

<file path=ppt/tags/tag91.xml><?xml version="1.0" encoding="utf-8"?>
<p:tagLst xmlns:p="http://schemas.openxmlformats.org/presentationml/2006/main">
  <p:tag name="KSO_WM_DIAGRAM_VIRTUALLY_FRAME" val="{&quot;height&quot;:428.2,&quot;left&quot;:34.84992125984252,&quot;top&quot;:42.85,&quot;width&quot;:581.7499999999999}"/>
</p:tagLst>
</file>

<file path=ppt/tags/tag92.xml><?xml version="1.0" encoding="utf-8"?>
<p:tagLst xmlns:p="http://schemas.openxmlformats.org/presentationml/2006/main">
  <p:tag name="KSO_WM_DIAGRAM_VIRTUALLY_FRAME" val="{&quot;height&quot;:428.2,&quot;left&quot;:34.84992125984252,&quot;top&quot;:42.85,&quot;width&quot;:581.7499999999999}"/>
</p:tagLst>
</file>

<file path=ppt/tags/tag93.xml><?xml version="1.0" encoding="utf-8"?>
<p:tagLst xmlns:p="http://schemas.openxmlformats.org/presentationml/2006/main">
  <p:tag name="KSO_WM_DIAGRAM_VIRTUALLY_FRAME" val="{&quot;height&quot;:428.2,&quot;left&quot;:34.84992125984252,&quot;top&quot;:42.85,&quot;width&quot;:581.7499999999999}"/>
</p:tagLst>
</file>

<file path=ppt/tags/tag94.xml><?xml version="1.0" encoding="utf-8"?>
<p:tagLst xmlns:p="http://schemas.openxmlformats.org/presentationml/2006/main">
  <p:tag name="KSO_WM_DIAGRAM_VIRTUALLY_FRAME" val="{&quot;height&quot;:428.2,&quot;left&quot;:34.84992125984252,&quot;top&quot;:42.85,&quot;width&quot;:581.7499999999999}"/>
</p:tagLst>
</file>

<file path=ppt/tags/tag95.xml><?xml version="1.0" encoding="utf-8"?>
<p:tagLst xmlns:p="http://schemas.openxmlformats.org/presentationml/2006/main">
  <p:tag name="KSO_WM_DIAGRAM_VIRTUALLY_FRAME" val="{&quot;height&quot;:428.2,&quot;left&quot;:34.84992125984252,&quot;top&quot;:42.85,&quot;width&quot;:581.7499999999999}"/>
</p:tagLst>
</file>

<file path=ppt/tags/tag96.xml><?xml version="1.0" encoding="utf-8"?>
<p:tagLst xmlns:p="http://schemas.openxmlformats.org/presentationml/2006/main">
  <p:tag name="KSO_WM_DIAGRAM_VIRTUALLY_FRAME" val="{&quot;height&quot;:231.75,&quot;left&quot;:26.52496062992126,&quot;top&quot;:138.76944881889762,&quot;width&quot;:657.25}"/>
</p:tagLst>
</file>

<file path=ppt/tags/tag97.xml><?xml version="1.0" encoding="utf-8"?>
<p:tagLst xmlns:p="http://schemas.openxmlformats.org/presentationml/2006/main">
  <p:tag name="KSO_WM_DIAGRAM_VIRTUALLY_FRAME" val="{&quot;height&quot;:231.75,&quot;left&quot;:26.52496062992126,&quot;top&quot;:138.76944881889762,&quot;width&quot;:657.25}"/>
</p:tagLst>
</file>

<file path=ppt/tags/tag98.xml><?xml version="1.0" encoding="utf-8"?>
<p:tagLst xmlns:p="http://schemas.openxmlformats.org/presentationml/2006/main">
  <p:tag name="KSO_WM_DIAGRAM_VIRTUALLY_FRAME" val="{&quot;height&quot;:231.75,&quot;left&quot;:26.52496062992126,&quot;top&quot;:138.76944881889762,&quot;width&quot;:657.25}"/>
</p:tagLst>
</file>

<file path=ppt/tags/tag99.xml><?xml version="1.0" encoding="utf-8"?>
<p:tagLst xmlns:p="http://schemas.openxmlformats.org/presentationml/2006/main">
  <p:tag name="KSO_WM_DIAGRAM_VIRTUALLY_FRAME" val="{&quot;height&quot;:231.75,&quot;left&quot;:26.52496062992126,&quot;top&quot;:138.76944881889762,&quot;width&quot;:657.2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8012</Words>
  <Application>WPS 演示</Application>
  <PresentationFormat>宽屏</PresentationFormat>
  <Paragraphs>556</Paragraphs>
  <Slides>27</Slides>
  <Notes>0</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27</vt:i4>
      </vt:variant>
    </vt:vector>
  </HeadingPairs>
  <TitlesOfParts>
    <vt:vector size="48" baseType="lpstr">
      <vt:lpstr>Arial</vt:lpstr>
      <vt:lpstr>宋体</vt:lpstr>
      <vt:lpstr>Wingdings</vt:lpstr>
      <vt:lpstr>黑体</vt:lpstr>
      <vt:lpstr>Times New Roman</vt:lpstr>
      <vt:lpstr>微软雅黑</vt:lpstr>
      <vt:lpstr>Arial</vt:lpstr>
      <vt:lpstr>方正小标宋_GBK</vt:lpstr>
      <vt:lpstr>华文中宋</vt:lpstr>
      <vt:lpstr>华文行楷</vt:lpstr>
      <vt:lpstr>等线</vt:lpstr>
      <vt:lpstr>Arial Unicode MS</vt:lpstr>
      <vt:lpstr>等线 Light</vt:lpstr>
      <vt:lpstr>楷体</vt:lpstr>
      <vt:lpstr>华文楷体</vt:lpstr>
      <vt:lpstr>Courier New</vt:lpstr>
      <vt:lpstr>Segoe UI</vt:lpstr>
      <vt:lpstr>Century Gothic</vt:lpstr>
      <vt:lpstr>Times New Roman</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wuyuchen</dc:creator>
  <cp:lastModifiedBy>窦巧娅</cp:lastModifiedBy>
  <cp:revision>197</cp:revision>
  <dcterms:created xsi:type="dcterms:W3CDTF">2022-02-09T03:35:00Z</dcterms:created>
  <dcterms:modified xsi:type="dcterms:W3CDTF">2025-09-10T16:24:30Z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C3402CE2F2594F2F86F03C70A0076FA3_13</vt:lpwstr>
  </property>
  <property fmtid="{D5CDD505-2E9C-101B-9397-08002B2CF9AE}" pid="3" name="KSOProductBuildVer">
    <vt:lpwstr>2052-12.1.0.22529</vt:lpwstr>
  </property>
  <property fmtid="{D5CDD505-2E9C-101B-9397-08002B2CF9AE}" pid="4" name="commondata">
    <vt:lpwstr>eyJoZGlkIjoiYmY3YTc0YWJkNWU2NDNiZTIyOTFmMGQ2NWY2NjViMjgifQ==</vt:lpwstr>
  </property>
</Properties>
</file>